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ebp&amp;w=1080&amp;q=75" ContentType="image/jpe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4610"/>
  </p:normalViewPr>
  <p:slideViewPr>
    <p:cSldViewPr snapToGrid="0" snapToObjects="1">
      <p:cViewPr>
        <p:scale>
          <a:sx n="116" d="100"/>
          <a:sy n="116" d="100"/>
        </p:scale>
        <p:origin x="108" y="-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4337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FE530A-0C8A-FB69-464B-3D3283A973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1A95F2-2EA7-0470-A555-4E7B8F6382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FF70FA-E780-E21A-5C8C-82319B48B0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BB74EA-65E8-4AB2-B826-152DB41AB88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521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pxsellers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pxsellers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ebp&amp;w=1080&amp;q=75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566928"/>
            <a:ext cx="74980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2C94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SPX Credit Spread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530352" y="1143000"/>
            <a:ext cx="80467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月度收益复盘与卖方策略入门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548640" y="1719072"/>
            <a:ext cx="9326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胜率 · 数学期望 · 操作流程 · 心态纪律 · 新手友好讲解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30352" y="2798064"/>
            <a:ext cx="2240280" cy="960120"/>
          </a:xfrm>
          <a:prstGeom prst="roundRect">
            <a:avLst>
              <a:gd name="adj" fmla="val 11429"/>
            </a:avLst>
          </a:prstGeom>
          <a:solidFill>
            <a:srgbClr val="151E2F"/>
          </a:solidFill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667512" y="2935224"/>
            <a:ext cx="19659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本月后台记录</a:t>
            </a:r>
            <a:endParaRPr lang="en-US" sz="950" dirty="0"/>
          </a:p>
        </p:txBody>
      </p:sp>
      <p:sp>
        <p:nvSpPr>
          <p:cNvPr id="7" name="Text 5"/>
          <p:cNvSpPr/>
          <p:nvPr/>
        </p:nvSpPr>
        <p:spPr>
          <a:xfrm>
            <a:off x="667512" y="3273552"/>
            <a:ext cx="1965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48 单 / 43 胜</a:t>
            </a:r>
            <a:endParaRPr lang="en-US" sz="2400" dirty="0"/>
          </a:p>
        </p:txBody>
      </p:sp>
      <p:sp>
        <p:nvSpPr>
          <p:cNvPr id="8" name="Shape 6"/>
          <p:cNvSpPr/>
          <p:nvPr/>
        </p:nvSpPr>
        <p:spPr>
          <a:xfrm>
            <a:off x="2999232" y="2798064"/>
            <a:ext cx="1965960" cy="960120"/>
          </a:xfrm>
          <a:prstGeom prst="roundRect">
            <a:avLst>
              <a:gd name="adj" fmla="val 11429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3136392" y="2935224"/>
            <a:ext cx="1691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本月总胜率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3136392" y="3273552"/>
            <a:ext cx="1691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约 90%</a:t>
            </a:r>
            <a:endParaRPr lang="en-US" sz="2400" dirty="0"/>
          </a:p>
        </p:txBody>
      </p:sp>
      <p:sp>
        <p:nvSpPr>
          <p:cNvPr id="11" name="Shape 9"/>
          <p:cNvSpPr/>
          <p:nvPr/>
        </p:nvSpPr>
        <p:spPr>
          <a:xfrm>
            <a:off x="5193792" y="2798064"/>
            <a:ext cx="2148840" cy="960120"/>
          </a:xfrm>
          <a:prstGeom prst="roundRect">
            <a:avLst>
              <a:gd name="adj" fmla="val 11429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5330952" y="2935224"/>
            <a:ext cx="18745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策略关键词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5330952" y="3273552"/>
            <a:ext cx="1874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5A6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卖方价差</a:t>
            </a:r>
            <a:endParaRPr lang="en-US" sz="2400" dirty="0"/>
          </a:p>
        </p:txBody>
      </p:sp>
      <p:sp>
        <p:nvSpPr>
          <p:cNvPr id="14" name="Shape 12"/>
          <p:cNvSpPr/>
          <p:nvPr/>
        </p:nvSpPr>
        <p:spPr>
          <a:xfrm>
            <a:off x="7571232" y="2798064"/>
            <a:ext cx="2057400" cy="960120"/>
          </a:xfrm>
          <a:prstGeom prst="roundRect">
            <a:avLst>
              <a:gd name="adj" fmla="val 11429"/>
            </a:avLst>
          </a:prstGeom>
          <a:solidFill>
            <a:srgbClr val="151E2F"/>
          </a:solidFill>
          <a:ln w="12700">
            <a:solidFill>
              <a:srgbClr val="FFDD8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7708392" y="2935224"/>
            <a:ext cx="1783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 err="1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年度表现</a:t>
            </a:r>
            <a:endParaRPr lang="en-US" sz="950" dirty="0"/>
          </a:p>
        </p:txBody>
      </p:sp>
      <p:sp>
        <p:nvSpPr>
          <p:cNvPr id="16" name="Text 14"/>
          <p:cNvSpPr/>
          <p:nvPr/>
        </p:nvSpPr>
        <p:spPr>
          <a:xfrm>
            <a:off x="7708392" y="3273552"/>
            <a:ext cx="1783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DD8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880%+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548640" y="3986784"/>
            <a:ext cx="10515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 err="1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看懂「为什么这套策略能赚钱，也知道真正风险在哪里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1</a:t>
            </a:r>
            <a:endParaRPr lang="en-US" sz="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01｜本月战绩：不是只看收益，更要看风控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dirty="0" err="1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用后台记录先建立信任：胜率高，但真正关键是亏损是否可控</a:t>
            </a: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。</a:t>
            </a:r>
            <a:r>
              <a:rPr lang="zh-CN" alt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具体数据可以去：</a:t>
            </a:r>
            <a:r>
              <a:rPr lang="en-US" altLang="zh-CN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r>
              <a:rPr lang="en-US" altLang="zh-CN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  <a:hlinkClick r:id="rId3"/>
              </a:rPr>
              <a:t>https://spxsellers.com</a:t>
            </a:r>
            <a:r>
              <a:rPr lang="en-US" altLang="zh-CN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r>
              <a:rPr lang="zh-CN" alt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查看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58368" y="1234440"/>
            <a:ext cx="1965960" cy="1005840"/>
          </a:xfrm>
          <a:prstGeom prst="roundRect">
            <a:avLst>
              <a:gd name="adj" fmla="val 10909"/>
            </a:avLst>
          </a:prstGeom>
          <a:solidFill>
            <a:srgbClr val="151E2F"/>
          </a:solidFill>
          <a:ln w="12700">
            <a:solidFill>
              <a:srgbClr val="F8FA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795528" y="1371600"/>
            <a:ext cx="1691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总交易数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795528" y="1709928"/>
            <a:ext cx="1691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48</a:t>
            </a:r>
            <a:endParaRPr lang="en-US" sz="2400" dirty="0"/>
          </a:p>
        </p:txBody>
      </p:sp>
      <p:sp>
        <p:nvSpPr>
          <p:cNvPr id="10" name="Shape 8"/>
          <p:cNvSpPr/>
          <p:nvPr/>
        </p:nvSpPr>
        <p:spPr>
          <a:xfrm>
            <a:off x="2834640" y="1234440"/>
            <a:ext cx="1965960" cy="1005840"/>
          </a:xfrm>
          <a:prstGeom prst="roundRect">
            <a:avLst>
              <a:gd name="adj" fmla="val 10909"/>
            </a:avLst>
          </a:prstGeom>
          <a:solidFill>
            <a:srgbClr val="151E2F"/>
          </a:solidFill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2971800" y="1371600"/>
            <a:ext cx="1691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盈利交易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2971800" y="1709928"/>
            <a:ext cx="1691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43</a:t>
            </a:r>
            <a:endParaRPr lang="en-US" sz="2400" dirty="0"/>
          </a:p>
        </p:txBody>
      </p:sp>
      <p:sp>
        <p:nvSpPr>
          <p:cNvPr id="13" name="Shape 11"/>
          <p:cNvSpPr/>
          <p:nvPr/>
        </p:nvSpPr>
        <p:spPr>
          <a:xfrm>
            <a:off x="5010912" y="1234440"/>
            <a:ext cx="1965960" cy="1005840"/>
          </a:xfrm>
          <a:prstGeom prst="roundRect">
            <a:avLst>
              <a:gd name="adj" fmla="val 10909"/>
            </a:avLst>
          </a:prstGeom>
          <a:solidFill>
            <a:srgbClr val="151E2F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5148072" y="1371600"/>
            <a:ext cx="1691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亏损交易</a:t>
            </a:r>
            <a:endParaRPr lang="en-US" sz="950" dirty="0"/>
          </a:p>
        </p:txBody>
      </p:sp>
      <p:sp>
        <p:nvSpPr>
          <p:cNvPr id="15" name="Text 13"/>
          <p:cNvSpPr/>
          <p:nvPr/>
        </p:nvSpPr>
        <p:spPr>
          <a:xfrm>
            <a:off x="5148072" y="1709928"/>
            <a:ext cx="1691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2400" dirty="0"/>
          </a:p>
        </p:txBody>
      </p:sp>
      <p:sp>
        <p:nvSpPr>
          <p:cNvPr id="16" name="Shape 14"/>
          <p:cNvSpPr/>
          <p:nvPr/>
        </p:nvSpPr>
        <p:spPr>
          <a:xfrm>
            <a:off x="7187184" y="1234440"/>
            <a:ext cx="1965960" cy="1005840"/>
          </a:xfrm>
          <a:prstGeom prst="roundRect">
            <a:avLst>
              <a:gd name="adj" fmla="val 10909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7324344" y="1371600"/>
            <a:ext cx="1691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整体胜率</a:t>
            </a:r>
            <a:endParaRPr lang="en-US" sz="950" dirty="0"/>
          </a:p>
        </p:txBody>
      </p:sp>
      <p:sp>
        <p:nvSpPr>
          <p:cNvPr id="18" name="Text 16"/>
          <p:cNvSpPr/>
          <p:nvPr/>
        </p:nvSpPr>
        <p:spPr>
          <a:xfrm>
            <a:off x="7324344" y="1709928"/>
            <a:ext cx="1691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90%</a:t>
            </a:r>
            <a:endParaRPr lang="en-US" sz="2400" dirty="0"/>
          </a:p>
        </p:txBody>
      </p:sp>
      <p:sp>
        <p:nvSpPr>
          <p:cNvPr id="19" name="Shape 17"/>
          <p:cNvSpPr/>
          <p:nvPr/>
        </p:nvSpPr>
        <p:spPr>
          <a:xfrm>
            <a:off x="9363456" y="1234440"/>
            <a:ext cx="1965960" cy="1005840"/>
          </a:xfrm>
          <a:prstGeom prst="roundRect">
            <a:avLst>
              <a:gd name="adj" fmla="val 10909"/>
            </a:avLst>
          </a:prstGeom>
          <a:solidFill>
            <a:srgbClr val="151E2F"/>
          </a:solidFill>
          <a:ln w="12700">
            <a:solidFill>
              <a:srgbClr val="FFDD8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9500616" y="1371600"/>
            <a:ext cx="1691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高等级胜率</a:t>
            </a:r>
            <a:endParaRPr lang="en-US" sz="950" dirty="0"/>
          </a:p>
        </p:txBody>
      </p:sp>
      <p:sp>
        <p:nvSpPr>
          <p:cNvPr id="21" name="Text 19"/>
          <p:cNvSpPr/>
          <p:nvPr/>
        </p:nvSpPr>
        <p:spPr>
          <a:xfrm>
            <a:off x="9500616" y="1709928"/>
            <a:ext cx="16916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DD8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80%</a:t>
            </a:r>
            <a:endParaRPr lang="en-US" sz="2400" dirty="0"/>
          </a:p>
        </p:txBody>
      </p:sp>
      <p:sp>
        <p:nvSpPr>
          <p:cNvPr id="22" name="Shape 20"/>
          <p:cNvSpPr/>
          <p:nvPr/>
        </p:nvSpPr>
        <p:spPr>
          <a:xfrm>
            <a:off x="1575422" y="2560319"/>
            <a:ext cx="8870155" cy="2450569"/>
          </a:xfrm>
          <a:prstGeom prst="roundRect">
            <a:avLst>
              <a:gd name="adj" fmla="val 4528"/>
            </a:avLst>
          </a:prstGeom>
          <a:solidFill>
            <a:srgbClr val="050912"/>
          </a:solidFill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3" name="Image 0" descr="/mnt/data/9a5376c6-fe47-49fa-9516-11cd7bc0a1f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923" y="2560320"/>
            <a:ext cx="8870154" cy="2423160"/>
          </a:xfrm>
          <a:prstGeom prst="rect">
            <a:avLst/>
          </a:prstGeom>
        </p:spPr>
      </p:pic>
      <p:sp>
        <p:nvSpPr>
          <p:cNvPr id="24" name="Text 21"/>
          <p:cNvSpPr/>
          <p:nvPr/>
        </p:nvSpPr>
        <p:spPr>
          <a:xfrm>
            <a:off x="786384" y="5175504"/>
            <a:ext cx="10515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这张表的重点不是“炫耀胜率”，而是让大家看到：我们按等级、按周期做复盘，用数据检查策略质量。</a:t>
            </a:r>
            <a:endParaRPr lang="en-US" sz="1500" dirty="0"/>
          </a:p>
        </p:txBody>
      </p:sp>
      <p:sp>
        <p:nvSpPr>
          <p:cNvPr id="25" name="Text 22"/>
          <p:cNvSpPr/>
          <p:nvPr/>
        </p:nvSpPr>
        <p:spPr>
          <a:xfrm>
            <a:off x="786384" y="5650992"/>
            <a:ext cx="10424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卖方策略本来就容易出现高胜率；真正要看的，是那几笔亏损有没有被控制在计划内。</a:t>
            </a:r>
            <a:endParaRPr lang="en-US" sz="1200" dirty="0"/>
          </a:p>
        </p:txBody>
      </p:sp>
      <p:sp>
        <p:nvSpPr>
          <p:cNvPr id="26" name="Text 23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2</a:t>
            </a:r>
            <a:endParaRPr lang="en-US" sz="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13817-D544-8242-01C4-FDCC22C16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0880D015-FA8D-A3D2-B475-9F7D2A11AAC0}"/>
              </a:ext>
            </a:extLst>
          </p:cNvPr>
          <p:cNvSpPr/>
          <p:nvPr/>
        </p:nvSpPr>
        <p:spPr>
          <a:xfrm>
            <a:off x="7772" y="-475488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DA49F602-F3AB-289C-41D1-9E89367CE13E}"/>
              </a:ext>
            </a:extLst>
          </p:cNvPr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AF9884A7-269A-7E5F-1451-63BA16CACB73}"/>
              </a:ext>
            </a:extLst>
          </p:cNvPr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01｜本月战绩：不是只看收益，更要看风控</a:t>
            </a:r>
            <a:endParaRPr lang="en-US" sz="26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E7028A7B-6AC7-C748-B96F-57377C5B8612}"/>
              </a:ext>
            </a:extLst>
          </p:cNvPr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dirty="0" err="1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用后台记录先建立信任：胜率高，但真正关键是亏损是否可控</a:t>
            </a: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。</a:t>
            </a:r>
            <a:r>
              <a:rPr lang="zh-CN" alt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具体数据可以去：</a:t>
            </a:r>
            <a:r>
              <a:rPr lang="en-US" altLang="zh-CN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r>
              <a:rPr lang="en-US" altLang="zh-CN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  <a:hlinkClick r:id="rId3"/>
              </a:rPr>
              <a:t>https://spxsellers.com</a:t>
            </a:r>
            <a:r>
              <a:rPr lang="en-US" altLang="zh-CN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r>
              <a:rPr lang="zh-CN" alt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查看</a:t>
            </a:r>
            <a:endParaRPr lang="en-US" sz="11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41F1DB7-3D38-9977-0694-34D609575B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310" y="1465640"/>
            <a:ext cx="10713001" cy="260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834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 b="1" dirty="0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02｜我做的到底是什么？不是买期权赌暴涨暴跌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Credit Spread = 卖一条腿收权利金，同时买一条保护腿锁住最大风险。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85800" y="1325880"/>
            <a:ext cx="3108960" cy="1325880"/>
          </a:xfrm>
          <a:prstGeom prst="roundRect">
            <a:avLst>
              <a:gd name="adj" fmla="val 8276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868680" y="1490472"/>
            <a:ext cx="1280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买方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868680" y="1892808"/>
            <a:ext cx="2697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花钱买保险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需要市场快速大幅走对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526280" y="1325880"/>
            <a:ext cx="3108960" cy="1325880"/>
          </a:xfrm>
          <a:prstGeom prst="roundRect">
            <a:avLst>
              <a:gd name="adj" fmla="val 8276"/>
            </a:avLst>
          </a:prstGeom>
          <a:solidFill>
            <a:srgbClr val="151E2F"/>
          </a:solidFill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4709160" y="1490472"/>
            <a:ext cx="1280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卖方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4709160" y="1892808"/>
            <a:ext cx="2697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收保费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只要不突破危险线就有机会赚钱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8366760" y="1325880"/>
            <a:ext cx="3108960" cy="1325880"/>
          </a:xfrm>
          <a:prstGeom prst="roundRect">
            <a:avLst>
              <a:gd name="adj" fmla="val 8276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8549640" y="1490472"/>
            <a:ext cx="15544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5A6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价差保护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8549640" y="1892808"/>
            <a:ext cx="2697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不是裸卖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先知道最大亏损再下单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3931920" y="1801368"/>
            <a:ext cx="365760" cy="347472"/>
          </a:xfrm>
          <a:prstGeom prst="chevron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7772400" y="1801368"/>
            <a:ext cx="365760" cy="347472"/>
          </a:xfrm>
          <a:prstGeom prst="chevron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960120" y="3246120"/>
            <a:ext cx="43891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Credit Spread 收益结构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6446520" y="3063240"/>
            <a:ext cx="5074920" cy="2423160"/>
          </a:xfrm>
          <a:prstGeom prst="roundRect">
            <a:avLst>
              <a:gd name="adj" fmla="val 4528"/>
            </a:avLst>
          </a:prstGeom>
          <a:solidFill>
            <a:srgbClr val="151E2F"/>
          </a:solidFill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6720840" y="3429000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6949440" y="3429000"/>
            <a:ext cx="43891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收权利金：一开始就拿到 premium</a:t>
            </a:r>
            <a:endParaRPr lang="en-US" sz="1400" dirty="0"/>
          </a:p>
        </p:txBody>
      </p:sp>
      <p:sp>
        <p:nvSpPr>
          <p:cNvPr id="30" name="Text 28"/>
          <p:cNvSpPr/>
          <p:nvPr/>
        </p:nvSpPr>
        <p:spPr>
          <a:xfrm>
            <a:off x="6720840" y="3913632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400" dirty="0"/>
          </a:p>
        </p:txBody>
      </p:sp>
      <p:sp>
        <p:nvSpPr>
          <p:cNvPr id="31" name="Text 29"/>
          <p:cNvSpPr/>
          <p:nvPr/>
        </p:nvSpPr>
        <p:spPr>
          <a:xfrm>
            <a:off x="6949440" y="3913632"/>
            <a:ext cx="43891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时间价值：每过1min/hour/day, </a:t>
            </a:r>
            <a:r>
              <a:rPr lang="en-US" sz="1400" dirty="0" err="1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买方的时间更少</a:t>
            </a:r>
            <a:endParaRPr lang="en-US" sz="1400" dirty="0"/>
          </a:p>
        </p:txBody>
      </p:sp>
      <p:sp>
        <p:nvSpPr>
          <p:cNvPr id="32" name="Text 30"/>
          <p:cNvSpPr/>
          <p:nvPr/>
        </p:nvSpPr>
        <p:spPr>
          <a:xfrm>
            <a:off x="6720840" y="4398264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400" dirty="0"/>
          </a:p>
        </p:txBody>
      </p:sp>
      <p:sp>
        <p:nvSpPr>
          <p:cNvPr id="33" name="Text 31"/>
          <p:cNvSpPr/>
          <p:nvPr/>
        </p:nvSpPr>
        <p:spPr>
          <a:xfrm>
            <a:off x="6949440" y="4398264"/>
            <a:ext cx="43891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保护腿：避免裸卖带来的巨大尾部风险</a:t>
            </a:r>
            <a:endParaRPr lang="en-US" sz="1400" dirty="0"/>
          </a:p>
        </p:txBody>
      </p:sp>
      <p:sp>
        <p:nvSpPr>
          <p:cNvPr id="34" name="Text 32"/>
          <p:cNvSpPr/>
          <p:nvPr/>
        </p:nvSpPr>
        <p:spPr>
          <a:xfrm>
            <a:off x="6720840" y="4882896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400" dirty="0"/>
          </a:p>
        </p:txBody>
      </p:sp>
      <p:sp>
        <p:nvSpPr>
          <p:cNvPr id="35" name="Text 33"/>
          <p:cNvSpPr/>
          <p:nvPr/>
        </p:nvSpPr>
        <p:spPr>
          <a:xfrm>
            <a:off x="6949440" y="4882896"/>
            <a:ext cx="43891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适合复盘：每一单都能量化最大收益/亏损</a:t>
            </a:r>
            <a:endParaRPr lang="en-US" sz="1400" dirty="0"/>
          </a:p>
        </p:txBody>
      </p:sp>
      <p:sp>
        <p:nvSpPr>
          <p:cNvPr id="36" name="Text 34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3</a:t>
            </a:r>
            <a:endParaRPr lang="en-US" sz="750" dirty="0"/>
          </a:p>
        </p:txBody>
      </p:sp>
      <p:pic>
        <p:nvPicPr>
          <p:cNvPr id="37" name="Picture 36" descr="Understanding the Bull Put Spread Option Strategy">
            <a:extLst>
              <a:ext uri="{FF2B5EF4-FFF2-40B4-BE49-F238E27FC236}">
                <a16:creationId xmlns:a16="http://schemas.microsoft.com/office/drawing/2014/main" id="{9736A5D7-8D73-B5EA-979E-34962910D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3584447"/>
            <a:ext cx="4389120" cy="257460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03｜卖方多腿期权：为什么要“卖一条 + 买一条”？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新手最怕裸卖：赚到的是固定权利金，风险却可能被极端行情放大。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40080" y="1234440"/>
            <a:ext cx="3429000" cy="4389120"/>
          </a:xfrm>
          <a:prstGeom prst="roundRect">
            <a:avLst>
              <a:gd name="adj" fmla="val 3200"/>
            </a:avLst>
          </a:prstGeom>
          <a:solidFill>
            <a:srgbClr val="151E2F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868680" y="1508760"/>
            <a:ext cx="2834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裸卖单腿</a:t>
            </a:r>
            <a:endParaRPr lang="en-US" sz="2100" dirty="0"/>
          </a:p>
        </p:txBody>
      </p:sp>
      <p:sp>
        <p:nvSpPr>
          <p:cNvPr id="9" name="Text 7"/>
          <p:cNvSpPr/>
          <p:nvPr/>
        </p:nvSpPr>
        <p:spPr>
          <a:xfrm>
            <a:off x="1005840" y="2057400"/>
            <a:ext cx="2651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2C94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收 $10</a:t>
            </a:r>
            <a:endParaRPr lang="en-US" sz="4400" dirty="0"/>
          </a:p>
        </p:txBody>
      </p:sp>
      <p:sp>
        <p:nvSpPr>
          <p:cNvPr id="10" name="Text 8"/>
          <p:cNvSpPr/>
          <p:nvPr/>
        </p:nvSpPr>
        <p:spPr>
          <a:xfrm>
            <a:off x="914400" y="2971800"/>
            <a:ext cx="2743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但极端行情来时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亏损可能远超预期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914400" y="425196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 err="1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适合</a:t>
            </a:r>
            <a:r>
              <a:rPr lang="zh-CN" altLang="en-US" sz="13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超大资金，愿意接股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4434840" y="2926080"/>
            <a:ext cx="411480" cy="411480"/>
          </a:xfrm>
          <a:prstGeom prst="plus">
            <a:avLst/>
          </a:prstGeom>
          <a:solidFill>
            <a:srgbClr val="F2C94C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5074920" y="1234440"/>
            <a:ext cx="2880360" cy="4389120"/>
          </a:xfrm>
          <a:prstGeom prst="roundRect">
            <a:avLst>
              <a:gd name="adj" fmla="val 3810"/>
            </a:avLst>
          </a:prstGeom>
          <a:solidFill>
            <a:srgbClr val="151E2F"/>
          </a:solidFill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5349240" y="1508760"/>
            <a:ext cx="2331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卖出主腿</a:t>
            </a:r>
            <a:endParaRPr lang="en-US" sz="2100" dirty="0"/>
          </a:p>
        </p:txBody>
      </p:sp>
      <p:sp>
        <p:nvSpPr>
          <p:cNvPr id="15" name="Text 13"/>
          <p:cNvSpPr/>
          <p:nvPr/>
        </p:nvSpPr>
        <p:spPr>
          <a:xfrm>
            <a:off x="5349240" y="2240280"/>
            <a:ext cx="23317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收权利金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赚的是时间价值和概率优势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5394960" y="374904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例：卖 7340 Put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8458200" y="1234440"/>
            <a:ext cx="2880360" cy="4389120"/>
          </a:xfrm>
          <a:prstGeom prst="roundRect">
            <a:avLst>
              <a:gd name="adj" fmla="val 3810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8732520" y="1508760"/>
            <a:ext cx="2331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25A6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买入保护腿</a:t>
            </a:r>
            <a:endParaRPr lang="en-US" sz="2100" dirty="0"/>
          </a:p>
        </p:txBody>
      </p:sp>
      <p:sp>
        <p:nvSpPr>
          <p:cNvPr id="19" name="Text 17"/>
          <p:cNvSpPr/>
          <p:nvPr/>
        </p:nvSpPr>
        <p:spPr>
          <a:xfrm>
            <a:off x="8732520" y="2240280"/>
            <a:ext cx="23317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花小钱买保险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把最大亏损锁住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8778240" y="3749040"/>
            <a:ext cx="2240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例：买 7330 Put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822960" y="5897880"/>
            <a:ext cx="10698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结果：一个 7340/7330 Put Credit Spread，最大风险被限制在 10 点宽度内。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4</a:t>
            </a:r>
            <a:endParaRPr lang="en-US" sz="750" dirty="0"/>
          </a:p>
        </p:txBody>
      </p:sp>
      <p:sp>
        <p:nvSpPr>
          <p:cNvPr id="24" name="Text 7">
            <a:extLst>
              <a:ext uri="{FF2B5EF4-FFF2-40B4-BE49-F238E27FC236}">
                <a16:creationId xmlns:a16="http://schemas.microsoft.com/office/drawing/2014/main" id="{943788B4-44C7-BCEA-DFFB-44F66EB0A4A1}"/>
              </a:ext>
            </a:extLst>
          </p:cNvPr>
          <p:cNvSpPr/>
          <p:nvPr/>
        </p:nvSpPr>
        <p:spPr>
          <a:xfrm>
            <a:off x="6343134" y="754246"/>
            <a:ext cx="3829359" cy="3929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zh-CN" altLang="en-US" sz="4400" b="1" dirty="0">
                <a:solidFill>
                  <a:srgbClr val="F2C94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共</a:t>
            </a:r>
            <a:r>
              <a:rPr lang="en-US" sz="4400" b="1" dirty="0">
                <a:solidFill>
                  <a:srgbClr val="F2C94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收 10</a:t>
            </a:r>
            <a:r>
              <a:rPr lang="en-US" altLang="zh-CN" sz="4400" b="1" dirty="0">
                <a:solidFill>
                  <a:srgbClr val="F2C94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-9 = </a:t>
            </a:r>
            <a:r>
              <a:rPr lang="en-US" sz="4400" b="1" dirty="0">
                <a:solidFill>
                  <a:srgbClr val="F2C94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$1</a:t>
            </a:r>
            <a:endParaRPr lang="en-US" sz="4400" dirty="0"/>
          </a:p>
        </p:txBody>
      </p:sp>
      <p:sp>
        <p:nvSpPr>
          <p:cNvPr id="26" name="Text 7">
            <a:extLst>
              <a:ext uri="{FF2B5EF4-FFF2-40B4-BE49-F238E27FC236}">
                <a16:creationId xmlns:a16="http://schemas.microsoft.com/office/drawing/2014/main" id="{D507E486-DA6D-472F-8EA5-3D1EF5D2C060}"/>
              </a:ext>
            </a:extLst>
          </p:cNvPr>
          <p:cNvSpPr/>
          <p:nvPr/>
        </p:nvSpPr>
        <p:spPr>
          <a:xfrm>
            <a:off x="5394960" y="4247388"/>
            <a:ext cx="22402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92D05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收 $10</a:t>
            </a:r>
            <a:endParaRPr lang="en-US" sz="4400" dirty="0">
              <a:solidFill>
                <a:srgbClr val="92D050"/>
              </a:solidFill>
            </a:endParaRPr>
          </a:p>
        </p:txBody>
      </p:sp>
      <p:sp>
        <p:nvSpPr>
          <p:cNvPr id="28" name="Text 7">
            <a:extLst>
              <a:ext uri="{FF2B5EF4-FFF2-40B4-BE49-F238E27FC236}">
                <a16:creationId xmlns:a16="http://schemas.microsoft.com/office/drawing/2014/main" id="{18D81582-91F0-ED85-4B2D-C8F3FF5240EE}"/>
              </a:ext>
            </a:extLst>
          </p:cNvPr>
          <p:cNvSpPr/>
          <p:nvPr/>
        </p:nvSpPr>
        <p:spPr>
          <a:xfrm>
            <a:off x="8732520" y="4297680"/>
            <a:ext cx="2240280" cy="4297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zh-CN" altLang="en-US" sz="4400" b="1" dirty="0">
                <a:solidFill>
                  <a:srgbClr val="EE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出</a:t>
            </a:r>
            <a:r>
              <a:rPr lang="en-US" sz="4400" b="1" dirty="0">
                <a:solidFill>
                  <a:srgbClr val="EE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$9</a:t>
            </a:r>
            <a:endParaRPr lang="en-US" sz="4400" dirty="0">
              <a:solidFill>
                <a:srgbClr val="EE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04｜一眼看懂：10点宽 Spread 的盈亏怎么算？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只做 1 手，收 $1 权利金：最多赚 $100，理论最大净亏 $900。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85800" y="1234440"/>
            <a:ext cx="3657600" cy="4526280"/>
          </a:xfrm>
          <a:prstGeom prst="roundRect">
            <a:avLst>
              <a:gd name="adj" fmla="val 3000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960120" y="1508760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案例设定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960120" y="1965960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188720" y="1965960"/>
            <a:ext cx="2926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当前约 7390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960120" y="2468880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1188720" y="2468880"/>
            <a:ext cx="2926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卖出 7340 Put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960120" y="2971800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1188720" y="2971800"/>
            <a:ext cx="2926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5A6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买入 7330 Put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960120" y="3474720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1188720" y="3474720"/>
            <a:ext cx="29260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净收权利金 $1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978408" y="4160520"/>
            <a:ext cx="2971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期权乘数：$1 = $100/手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978408" y="4599432"/>
            <a:ext cx="336499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10点宽 = $1000 </a:t>
            </a:r>
            <a:r>
              <a:rPr lang="en-US" sz="1300" b="1" dirty="0" err="1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最大价差风险</a:t>
            </a:r>
            <a:r>
              <a:rPr lang="en-US" sz="13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（</a:t>
            </a:r>
            <a:r>
              <a:rPr lang="zh-CN" altLang="en-US" sz="13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一份合约</a:t>
            </a:r>
            <a:r>
              <a:rPr lang="en-US" sz="13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）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4709160" y="1234440"/>
            <a:ext cx="6812280" cy="2057400"/>
          </a:xfrm>
          <a:prstGeom prst="roundRect">
            <a:avLst>
              <a:gd name="adj" fmla="val 5333"/>
            </a:avLst>
          </a:prstGeom>
          <a:solidFill>
            <a:srgbClr val="060B15"/>
          </a:solidFill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4983480" y="1508760"/>
            <a:ext cx="62179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价格没有跌破 7340：赚权利金</a:t>
            </a:r>
            <a:endParaRPr lang="en-US" sz="1700" dirty="0"/>
          </a:p>
        </p:txBody>
      </p:sp>
      <p:sp>
        <p:nvSpPr>
          <p:cNvPr id="21" name="Shape 19"/>
          <p:cNvSpPr/>
          <p:nvPr/>
        </p:nvSpPr>
        <p:spPr>
          <a:xfrm>
            <a:off x="5257800" y="2423160"/>
            <a:ext cx="5669280" cy="0"/>
          </a:xfrm>
          <a:prstGeom prst="line">
            <a:avLst/>
          </a:prstGeom>
          <a:noFill/>
          <a:ln w="25400">
            <a:solidFill>
              <a:srgbClr val="A5B4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5852160" y="2267712"/>
            <a:ext cx="0" cy="310896"/>
          </a:xfrm>
          <a:prstGeom prst="line">
            <a:avLst/>
          </a:prstGeom>
          <a:noFill/>
          <a:ln w="254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5596128" y="2651760"/>
            <a:ext cx="640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7330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7040880" y="2267712"/>
            <a:ext cx="0" cy="310896"/>
          </a:xfrm>
          <a:prstGeom prst="line">
            <a:avLst/>
          </a:prstGeom>
          <a:noFill/>
          <a:ln w="254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6784848" y="2651760"/>
            <a:ext cx="640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7340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9875520" y="2267712"/>
            <a:ext cx="0" cy="310896"/>
          </a:xfrm>
          <a:prstGeom prst="line">
            <a:avLst/>
          </a:prstGeom>
          <a:noFill/>
          <a:ln w="254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9619488" y="2651760"/>
            <a:ext cx="640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7390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0" y="2011680"/>
            <a:ext cx="7315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25A6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保护线</a:t>
            </a:r>
            <a:endParaRPr lang="en-US" sz="900" dirty="0"/>
          </a:p>
        </p:txBody>
      </p:sp>
      <p:sp>
        <p:nvSpPr>
          <p:cNvPr id="29" name="Text 27"/>
          <p:cNvSpPr/>
          <p:nvPr/>
        </p:nvSpPr>
        <p:spPr>
          <a:xfrm>
            <a:off x="6656831" y="2011680"/>
            <a:ext cx="886965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 err="1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危险线</a:t>
            </a:r>
            <a:r>
              <a:rPr lang="en-US" sz="900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</a:t>
            </a:r>
            <a:r>
              <a:rPr lang="zh-CN" altLang="en-US" sz="900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止损线</a:t>
            </a:r>
            <a:endParaRPr lang="en-US" sz="900" dirty="0"/>
          </a:p>
        </p:txBody>
      </p:sp>
      <p:sp>
        <p:nvSpPr>
          <p:cNvPr id="30" name="Text 28"/>
          <p:cNvSpPr/>
          <p:nvPr/>
        </p:nvSpPr>
        <p:spPr>
          <a:xfrm>
            <a:off x="9646920" y="2011680"/>
            <a:ext cx="7315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现价</a:t>
            </a:r>
            <a:endParaRPr lang="en-US" sz="900" dirty="0"/>
          </a:p>
        </p:txBody>
      </p:sp>
      <p:sp>
        <p:nvSpPr>
          <p:cNvPr id="31" name="Shape 29"/>
          <p:cNvSpPr/>
          <p:nvPr/>
        </p:nvSpPr>
        <p:spPr>
          <a:xfrm>
            <a:off x="4709160" y="3657600"/>
            <a:ext cx="6812280" cy="2103120"/>
          </a:xfrm>
          <a:prstGeom prst="roundRect">
            <a:avLst>
              <a:gd name="adj" fmla="val 5217"/>
            </a:avLst>
          </a:prstGeom>
          <a:solidFill>
            <a:srgbClr val="151E2F"/>
          </a:solidFill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4983480" y="3886200"/>
            <a:ext cx="62179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三种到期结果</a:t>
            </a:r>
            <a:endParaRPr lang="en-US" sz="1700" dirty="0"/>
          </a:p>
        </p:txBody>
      </p:sp>
      <p:sp>
        <p:nvSpPr>
          <p:cNvPr id="33" name="Text 31"/>
          <p:cNvSpPr/>
          <p:nvPr/>
        </p:nvSpPr>
        <p:spPr>
          <a:xfrm>
            <a:off x="5074920" y="4480560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7340以上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5074920" y="4846320"/>
            <a:ext cx="1463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赚 $100</a:t>
            </a:r>
            <a:endParaRPr lang="en-US" sz="1900" dirty="0"/>
          </a:p>
        </p:txBody>
      </p:sp>
      <p:sp>
        <p:nvSpPr>
          <p:cNvPr id="35" name="Text 33"/>
          <p:cNvSpPr/>
          <p:nvPr/>
        </p:nvSpPr>
        <p:spPr>
          <a:xfrm>
            <a:off x="7315200" y="4480560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7340-7330</a:t>
            </a:r>
            <a:endParaRPr lang="en-US" sz="1200" dirty="0"/>
          </a:p>
        </p:txBody>
      </p:sp>
      <p:sp>
        <p:nvSpPr>
          <p:cNvPr id="36" name="Text 34"/>
          <p:cNvSpPr/>
          <p:nvPr/>
        </p:nvSpPr>
        <p:spPr>
          <a:xfrm>
            <a:off x="7315200" y="4846320"/>
            <a:ext cx="1463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zh-CN" altLang="en-US" sz="19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部分</a:t>
            </a:r>
            <a:r>
              <a:rPr lang="en-US" sz="1900" b="1" dirty="0" err="1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亏损</a:t>
            </a:r>
            <a:endParaRPr lang="en-US" sz="1900" dirty="0"/>
          </a:p>
        </p:txBody>
      </p:sp>
      <p:sp>
        <p:nvSpPr>
          <p:cNvPr id="37" name="Text 35"/>
          <p:cNvSpPr/>
          <p:nvPr/>
        </p:nvSpPr>
        <p:spPr>
          <a:xfrm>
            <a:off x="9464040" y="4480560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7330以下</a:t>
            </a:r>
            <a:endParaRPr lang="en-US" sz="1200" dirty="0"/>
          </a:p>
        </p:txBody>
      </p:sp>
      <p:sp>
        <p:nvSpPr>
          <p:cNvPr id="38" name="Text 36"/>
          <p:cNvSpPr/>
          <p:nvPr/>
        </p:nvSpPr>
        <p:spPr>
          <a:xfrm>
            <a:off x="9464040" y="4846320"/>
            <a:ext cx="1463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净亏 $900</a:t>
            </a:r>
            <a:endParaRPr lang="en-US" sz="1900" dirty="0"/>
          </a:p>
        </p:txBody>
      </p:sp>
      <p:sp>
        <p:nvSpPr>
          <p:cNvPr id="39" name="Text 37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5</a:t>
            </a:r>
            <a:endParaRPr lang="en-US" sz="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05｜数学期望：为什么这套策略有“长期重复”的基础？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我们用一个保守模型解释：胜率、平均赚、平均亏，最终决定一套策略是否值得长期执行。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85800" y="1170432"/>
            <a:ext cx="10835640" cy="1024128"/>
          </a:xfrm>
          <a:prstGeom prst="roundRect">
            <a:avLst>
              <a:gd name="adj" fmla="val 10714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960120" y="1444752"/>
            <a:ext cx="10241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期望值 = 胜率 × 平均盈利 − 亏损率 × 平均亏损</a:t>
            </a:r>
            <a:endParaRPr lang="en-US" sz="2200" dirty="0"/>
          </a:p>
        </p:txBody>
      </p:sp>
      <p:sp>
        <p:nvSpPr>
          <p:cNvPr id="9" name="Shape 7"/>
          <p:cNvSpPr/>
          <p:nvPr/>
        </p:nvSpPr>
        <p:spPr>
          <a:xfrm>
            <a:off x="868680" y="2514600"/>
            <a:ext cx="205740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1005840" y="2651760"/>
            <a:ext cx="1783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胜率</a:t>
            </a:r>
            <a:endParaRPr lang="en-US" sz="950" dirty="0"/>
          </a:p>
        </p:txBody>
      </p:sp>
      <p:sp>
        <p:nvSpPr>
          <p:cNvPr id="11" name="Text 9"/>
          <p:cNvSpPr/>
          <p:nvPr/>
        </p:nvSpPr>
        <p:spPr>
          <a:xfrm>
            <a:off x="1005840" y="2990088"/>
            <a:ext cx="1783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88%</a:t>
            </a:r>
            <a:endParaRPr lang="en-US" sz="2400" dirty="0"/>
          </a:p>
        </p:txBody>
      </p:sp>
      <p:sp>
        <p:nvSpPr>
          <p:cNvPr id="12" name="Shape 10"/>
          <p:cNvSpPr/>
          <p:nvPr/>
        </p:nvSpPr>
        <p:spPr>
          <a:xfrm>
            <a:off x="3154680" y="2514600"/>
            <a:ext cx="205740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291840" y="2651760"/>
            <a:ext cx="1783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平均盈利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3291840" y="2990088"/>
            <a:ext cx="1783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0.8</a:t>
            </a:r>
            <a:endParaRPr lang="en-US" sz="2400" dirty="0"/>
          </a:p>
        </p:txBody>
      </p:sp>
      <p:sp>
        <p:nvSpPr>
          <p:cNvPr id="15" name="Shape 13"/>
          <p:cNvSpPr/>
          <p:nvPr/>
        </p:nvSpPr>
        <p:spPr>
          <a:xfrm>
            <a:off x="5440680" y="2514600"/>
            <a:ext cx="205740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5577840" y="2651760"/>
            <a:ext cx="1783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亏损率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5577840" y="2990088"/>
            <a:ext cx="1783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12%</a:t>
            </a:r>
            <a:endParaRPr lang="en-US" sz="2400" dirty="0"/>
          </a:p>
        </p:txBody>
      </p:sp>
      <p:sp>
        <p:nvSpPr>
          <p:cNvPr id="18" name="Shape 16"/>
          <p:cNvSpPr/>
          <p:nvPr/>
        </p:nvSpPr>
        <p:spPr>
          <a:xfrm>
            <a:off x="7726680" y="2514600"/>
            <a:ext cx="205740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863840" y="2651760"/>
            <a:ext cx="1783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平均亏损</a:t>
            </a:r>
            <a:endParaRPr lang="en-US" sz="950" dirty="0"/>
          </a:p>
        </p:txBody>
      </p:sp>
      <p:sp>
        <p:nvSpPr>
          <p:cNvPr id="20" name="Text 18"/>
          <p:cNvSpPr/>
          <p:nvPr/>
        </p:nvSpPr>
        <p:spPr>
          <a:xfrm>
            <a:off x="7863840" y="2990088"/>
            <a:ext cx="1783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3.0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914400" y="4041648"/>
            <a:ext cx="4800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EV = 0.88 × 0.8 − 0.12 × 3.0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914400" y="4526280"/>
            <a:ext cx="48006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= 0.704 − 0.360</a:t>
            </a:r>
            <a:endParaRPr lang="en-US" sz="1800" dirty="0"/>
          </a:p>
        </p:txBody>
      </p:sp>
      <p:sp>
        <p:nvSpPr>
          <p:cNvPr id="23" name="Shape 21"/>
          <p:cNvSpPr/>
          <p:nvPr/>
        </p:nvSpPr>
        <p:spPr>
          <a:xfrm>
            <a:off x="6144768" y="3913632"/>
            <a:ext cx="5212080" cy="1252728"/>
          </a:xfrm>
          <a:prstGeom prst="roundRect">
            <a:avLst>
              <a:gd name="adj" fmla="val 8759"/>
            </a:avLst>
          </a:prstGeom>
          <a:solidFill>
            <a:srgbClr val="061A16"/>
          </a:solidFill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6400800" y="4187952"/>
            <a:ext cx="46634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每笔期望 ≈ +0.344</a:t>
            </a:r>
            <a:endParaRPr lang="en-US" sz="2400" dirty="0"/>
          </a:p>
        </p:txBody>
      </p:sp>
      <p:sp>
        <p:nvSpPr>
          <p:cNvPr id="25" name="Text 23"/>
          <p:cNvSpPr/>
          <p:nvPr/>
        </p:nvSpPr>
        <p:spPr>
          <a:xfrm>
            <a:off x="6400800" y="4617720"/>
            <a:ext cx="4663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按 SPX 期权乘数估算：约 +$34.4 / 1手 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868680" y="5413248"/>
            <a:ext cx="10469880" cy="658368"/>
          </a:xfrm>
          <a:prstGeom prst="roundRect">
            <a:avLst>
              <a:gd name="adj" fmla="val 16667"/>
            </a:avLst>
          </a:prstGeom>
          <a:solidFill>
            <a:srgbClr val="101827"/>
          </a:solidFill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1078992" y="5614416"/>
            <a:ext cx="10058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5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如果做 48 笔，理论期望约 0.344 × 48 = 16.5 credit，约 $1,651 / 1手规模。真实结果受滑点、佣金、止损执行、仓位变化影响。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6</a:t>
            </a:r>
            <a:endParaRPr lang="en-US" sz="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06｜这东西为什么可以赚钱？核心不是神预测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卖方策略赚的是概率、时间价值和安全边际，但它必须建立在严格风控之上。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85800" y="1325880"/>
            <a:ext cx="2514600" cy="3520440"/>
          </a:xfrm>
          <a:prstGeom prst="roundRect">
            <a:avLst>
              <a:gd name="adj" fmla="val 4364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914400" y="2743200"/>
            <a:ext cx="2057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时间价值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1005840" y="3310128"/>
            <a:ext cx="1874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期权每天都在损耗时间价值，卖方收的是保费。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3566160" y="1325880"/>
            <a:ext cx="2514600" cy="3520440"/>
          </a:xfrm>
          <a:prstGeom prst="roundRect">
            <a:avLst>
              <a:gd name="adj" fmla="val 4364"/>
            </a:avLst>
          </a:prstGeom>
          <a:solidFill>
            <a:srgbClr val="151E2F"/>
          </a:solidFill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794760" y="2743200"/>
            <a:ext cx="2057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概率优势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3886200" y="3310128"/>
            <a:ext cx="1874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我们不需要猜收盘点位，只要判断大概率不突破危险线。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6446520" y="1325880"/>
            <a:ext cx="2514600" cy="3520440"/>
          </a:xfrm>
          <a:prstGeom prst="roundRect">
            <a:avLst>
              <a:gd name="adj" fmla="val 4364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675120" y="2743200"/>
            <a:ext cx="2057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5A6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安全边际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6766560" y="3310128"/>
            <a:ext cx="1874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选择离现价有距离的位置，让市场有犯错空间。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9326880" y="1325880"/>
            <a:ext cx="2514600" cy="3520440"/>
          </a:xfrm>
          <a:prstGeom prst="roundRect">
            <a:avLst>
              <a:gd name="adj" fmla="val 4364"/>
            </a:avLst>
          </a:prstGeom>
          <a:solidFill>
            <a:srgbClr val="151E2F"/>
          </a:solidFill>
          <a:ln w="12700">
            <a:solidFill>
              <a:srgbClr val="9D7C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9555480" y="2743200"/>
            <a:ext cx="2057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9D7C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风险上限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9646920" y="3310128"/>
            <a:ext cx="1874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Credit Spread 下单前就知道最大亏损，便于控制仓位。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914400" y="5349240"/>
            <a:ext cx="1037844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一句话：我们不是靠一单暴富，而是靠可重复的概率优势 + 严格风险管理，让正期望逐步累计。</a:t>
            </a:r>
            <a:endParaRPr lang="en-US" sz="1700" dirty="0"/>
          </a:p>
        </p:txBody>
      </p:sp>
      <p:sp>
        <p:nvSpPr>
          <p:cNvPr id="24" name="Text 22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7</a:t>
            </a:r>
            <a:endParaRPr lang="en-US" sz="750" dirty="0"/>
          </a:p>
        </p:txBody>
      </p:sp>
      <p:pic>
        <p:nvPicPr>
          <p:cNvPr id="25" name="Picture 24" descr="Time icon | Free SVG">
            <a:extLst>
              <a:ext uri="{FF2B5EF4-FFF2-40B4-BE49-F238E27FC236}">
                <a16:creationId xmlns:a16="http://schemas.microsoft.com/office/drawing/2014/main" id="{2812087C-3F18-EA88-45BE-789A2B205F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882" y="1378397"/>
            <a:ext cx="1442652" cy="1442652"/>
          </a:xfrm>
          <a:prstGeom prst="rect">
            <a:avLst/>
          </a:prstGeom>
        </p:spPr>
      </p:pic>
      <p:pic>
        <p:nvPicPr>
          <p:cNvPr id="29" name="Picture 28" descr="Probability Illustrations - Free Download in SVG, PNG">
            <a:extLst>
              <a:ext uri="{FF2B5EF4-FFF2-40B4-BE49-F238E27FC236}">
                <a16:creationId xmlns:a16="http://schemas.microsoft.com/office/drawing/2014/main" id="{CB2264F7-1EF6-E751-87AE-73A4FD7E34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8336" y="1458168"/>
            <a:ext cx="1152344" cy="1152344"/>
          </a:xfrm>
          <a:prstGeom prst="rect">
            <a:avLst/>
          </a:prstGeom>
        </p:spPr>
      </p:pic>
      <p:pic>
        <p:nvPicPr>
          <p:cNvPr id="33" name="Picture 32" descr="Safety Icons - Free Download in SVG, PNG">
            <a:extLst>
              <a:ext uri="{FF2B5EF4-FFF2-40B4-BE49-F238E27FC236}">
                <a16:creationId xmlns:a16="http://schemas.microsoft.com/office/drawing/2014/main" id="{FEABB684-1579-F0FA-D97E-BDA9CFD7E6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2320" y="1545337"/>
            <a:ext cx="1143000" cy="1143000"/>
          </a:xfrm>
          <a:prstGeom prst="rect">
            <a:avLst/>
          </a:prstGeom>
        </p:spPr>
      </p:pic>
      <p:pic>
        <p:nvPicPr>
          <p:cNvPr id="35" name="Picture 34" descr="Alert Risk Level Icons - Free Download in SVG, PNG">
            <a:extLst>
              <a:ext uri="{FF2B5EF4-FFF2-40B4-BE49-F238E27FC236}">
                <a16:creationId xmlns:a16="http://schemas.microsoft.com/office/drawing/2014/main" id="{37AFE6F2-F687-9F4C-548F-AF8B92949C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51644" y="1523962"/>
            <a:ext cx="1185748" cy="118574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07｜我的日常操作流程：先过滤，再入场，再管理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这页给小白看“怎么做”：重点是流程，而不是凭感觉下单。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85800" y="1234440"/>
            <a:ext cx="3337560" cy="1627632"/>
          </a:xfrm>
          <a:prstGeom prst="roundRect">
            <a:avLst>
              <a:gd name="adj" fmla="val 6742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850392" y="1463040"/>
            <a:ext cx="457200" cy="457200"/>
          </a:xfrm>
          <a:prstGeom prst="ellipse">
            <a:avLst/>
          </a:prstGeom>
          <a:solidFill>
            <a:srgbClr val="F2C94C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850392" y="1554480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5091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1435608" y="1435608"/>
            <a:ext cx="2377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盘前过滤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1435608" y="1892808"/>
            <a:ext cx="2377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看重大事件、VIX、隔夜走势；有些日子坚决不做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4480560" y="1234440"/>
            <a:ext cx="3337560" cy="1627632"/>
          </a:xfrm>
          <a:prstGeom prst="roundRect">
            <a:avLst>
              <a:gd name="adj" fmla="val 6742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4645152" y="1463040"/>
            <a:ext cx="457200" cy="457200"/>
          </a:xfrm>
          <a:prstGeom prst="ellipse">
            <a:avLst/>
          </a:prstGeom>
          <a:solidFill>
            <a:srgbClr val="25A6F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4645152" y="1554480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5091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5230368" y="1435608"/>
            <a:ext cx="2377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开盘观察</a:t>
            </a:r>
            <a:endParaRPr lang="en-US" sz="1700" dirty="0"/>
          </a:p>
        </p:txBody>
      </p:sp>
      <p:sp>
        <p:nvSpPr>
          <p:cNvPr id="16" name="Text 14"/>
          <p:cNvSpPr/>
          <p:nvPr/>
        </p:nvSpPr>
        <p:spPr>
          <a:xfrm>
            <a:off x="5230368" y="1892808"/>
            <a:ext cx="2377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不急着进，等前15-30分钟方向和波动稳定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8275320" y="1234440"/>
            <a:ext cx="3337560" cy="1627632"/>
          </a:xfrm>
          <a:prstGeom prst="roundRect">
            <a:avLst>
              <a:gd name="adj" fmla="val 6742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8439912" y="1463040"/>
            <a:ext cx="457200" cy="457200"/>
          </a:xfrm>
          <a:prstGeom prst="ellipse">
            <a:avLst/>
          </a:prstGeom>
          <a:solidFill>
            <a:srgbClr val="F2C94C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8439912" y="1554480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5091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9025128" y="1435608"/>
            <a:ext cx="2377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判断方向</a:t>
            </a:r>
            <a:endParaRPr lang="en-US" sz="1700" dirty="0"/>
          </a:p>
        </p:txBody>
      </p:sp>
      <p:sp>
        <p:nvSpPr>
          <p:cNvPr id="21" name="Text 19"/>
          <p:cNvSpPr/>
          <p:nvPr/>
        </p:nvSpPr>
        <p:spPr>
          <a:xfrm>
            <a:off x="9025128" y="1892808"/>
            <a:ext cx="2377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趋势跟随 + 均值回归，决定做 PCS 还是 CCS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85800" y="3383280"/>
            <a:ext cx="3337560" cy="1627632"/>
          </a:xfrm>
          <a:prstGeom prst="roundRect">
            <a:avLst>
              <a:gd name="adj" fmla="val 6742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850392" y="3611880"/>
            <a:ext cx="457200" cy="457200"/>
          </a:xfrm>
          <a:prstGeom prst="ellipse">
            <a:avLst/>
          </a:prstGeom>
          <a:solidFill>
            <a:srgbClr val="25A6F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850392" y="3703320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5091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1435608" y="3584448"/>
            <a:ext cx="2377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选择位置</a:t>
            </a:r>
            <a:endParaRPr lang="en-US" sz="1700" dirty="0"/>
          </a:p>
        </p:txBody>
      </p:sp>
      <p:sp>
        <p:nvSpPr>
          <p:cNvPr id="26" name="Text 24"/>
          <p:cNvSpPr/>
          <p:nvPr/>
        </p:nvSpPr>
        <p:spPr>
          <a:xfrm>
            <a:off x="1435608" y="4041648"/>
            <a:ext cx="2377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 delta、距离现价、安全边际和权利金是否值得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4480560" y="3383280"/>
            <a:ext cx="3337560" cy="1627632"/>
          </a:xfrm>
          <a:prstGeom prst="roundRect">
            <a:avLst>
              <a:gd name="adj" fmla="val 6742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4645152" y="3611880"/>
            <a:ext cx="457200" cy="457200"/>
          </a:xfrm>
          <a:prstGeom prst="ellipse">
            <a:avLst/>
          </a:prstGeom>
          <a:solidFill>
            <a:srgbClr val="F2C94C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4645152" y="3703320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5091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5230368" y="3584448"/>
            <a:ext cx="2377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下单前计划</a:t>
            </a:r>
            <a:endParaRPr lang="en-US" sz="1700" dirty="0"/>
          </a:p>
        </p:txBody>
      </p:sp>
      <p:sp>
        <p:nvSpPr>
          <p:cNvPr id="31" name="Text 29"/>
          <p:cNvSpPr/>
          <p:nvPr/>
        </p:nvSpPr>
        <p:spPr>
          <a:xfrm>
            <a:off x="5230368" y="4041648"/>
            <a:ext cx="2377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先写好止盈、止损、最大亏损和仓位上限</a:t>
            </a:r>
            <a:endParaRPr lang="en-US" sz="1150" dirty="0"/>
          </a:p>
        </p:txBody>
      </p:sp>
      <p:sp>
        <p:nvSpPr>
          <p:cNvPr id="32" name="Shape 30"/>
          <p:cNvSpPr/>
          <p:nvPr/>
        </p:nvSpPr>
        <p:spPr>
          <a:xfrm>
            <a:off x="8275320" y="3383280"/>
            <a:ext cx="3337560" cy="1627632"/>
          </a:xfrm>
          <a:prstGeom prst="roundRect">
            <a:avLst>
              <a:gd name="adj" fmla="val 6742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8439912" y="3611880"/>
            <a:ext cx="457200" cy="457200"/>
          </a:xfrm>
          <a:prstGeom prst="ellipse">
            <a:avLst/>
          </a:prstGeom>
          <a:solidFill>
            <a:srgbClr val="25A6F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8439912" y="3703320"/>
            <a:ext cx="457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5091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9025128" y="3584448"/>
            <a:ext cx="23774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执行复盘</a:t>
            </a:r>
            <a:endParaRPr lang="en-US" sz="1700" dirty="0"/>
          </a:p>
        </p:txBody>
      </p:sp>
      <p:sp>
        <p:nvSpPr>
          <p:cNvPr id="36" name="Text 34"/>
          <p:cNvSpPr/>
          <p:nvPr/>
        </p:nvSpPr>
        <p:spPr>
          <a:xfrm>
            <a:off x="9025128" y="4041648"/>
            <a:ext cx="2377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到了止损就走，盈利也按规则处理，盘后记录</a:t>
            </a:r>
            <a:endParaRPr lang="en-US" sz="1150" dirty="0"/>
          </a:p>
        </p:txBody>
      </p:sp>
      <p:sp>
        <p:nvSpPr>
          <p:cNvPr id="37" name="Text 35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8</a:t>
            </a:r>
            <a:endParaRPr lang="en-US" sz="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08｜策略底层逻辑：趋势跟随 + 均值回归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我们用两套逻辑筛选机会：顺着大势走，也利用市场过度反应后的回归。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85800" y="1234440"/>
            <a:ext cx="5349240" cy="4526280"/>
          </a:xfrm>
          <a:prstGeom prst="roundRect">
            <a:avLst>
              <a:gd name="adj" fmla="val 2424"/>
            </a:avLst>
          </a:prstGeom>
          <a:solidFill>
            <a:srgbClr val="151E2F"/>
          </a:solidFill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960120" y="1508760"/>
            <a:ext cx="4800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趋势跟随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1051560" y="205740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市场在涨：优先考虑 Put Credit Spread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赌它不要突然暴跌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074420" y="5373706"/>
            <a:ext cx="4572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 err="1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顺势</a:t>
            </a:r>
            <a:r>
              <a:rPr lang="zh-CN" altLang="en-US" sz="15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而为</a:t>
            </a:r>
            <a:r>
              <a:rPr lang="en-US" sz="15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，不跟市场硬刚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6263640" y="1234440"/>
            <a:ext cx="5257800" cy="4526280"/>
          </a:xfrm>
          <a:prstGeom prst="roundRect">
            <a:avLst>
              <a:gd name="adj" fmla="val 2424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6537960" y="1508760"/>
            <a:ext cx="4709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均值回归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6629400" y="2057400"/>
            <a:ext cx="4526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涨太多：等回落机会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跌太多：等反弹机会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6995160" y="2971800"/>
            <a:ext cx="3840480" cy="0"/>
          </a:xfrm>
          <a:prstGeom prst="line">
            <a:avLst/>
          </a:prstGeom>
          <a:noFill/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6995160" y="3703320"/>
            <a:ext cx="3840480" cy="0"/>
          </a:xfrm>
          <a:prstGeom prst="line">
            <a:avLst/>
          </a:prstGeom>
          <a:noFill/>
          <a:ln w="12700">
            <a:solidFill>
              <a:srgbClr val="A5B4C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6995160" y="4434840"/>
            <a:ext cx="3840480" cy="0"/>
          </a:xfrm>
          <a:prstGeom prst="line">
            <a:avLst/>
          </a:prstGeom>
          <a:noFill/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10881360" y="2871216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+2σ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10835640" y="3602736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均值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10881360" y="4334256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-2σ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7406640" y="2926080"/>
            <a:ext cx="2834640" cy="1508760"/>
          </a:xfrm>
          <a:prstGeom prst="arc">
            <a:avLst/>
          </a:prstGeom>
          <a:noFill/>
          <a:ln w="508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6720840" y="5347181"/>
            <a:ext cx="4526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等反转确认，不盲目猜顶底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9</a:t>
            </a:r>
            <a:endParaRPr lang="en-US" sz="750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AE88459-7477-7BFD-55D0-E36E41D67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759" y="2693860"/>
            <a:ext cx="4502381" cy="249567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09｜止盈止损：卖方最重要的不是进场，而是离场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下单前就确定：如果对了怎么走，如果错了亏多少。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731520" y="1234440"/>
            <a:ext cx="5212080" cy="4526280"/>
          </a:xfrm>
          <a:prstGeom prst="roundRect">
            <a:avLst>
              <a:gd name="adj" fmla="val 2424"/>
            </a:avLst>
          </a:prstGeom>
          <a:solidFill>
            <a:srgbClr val="151E2F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005840" y="1508760"/>
            <a:ext cx="4663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止损示例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1097280" y="2011680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一开始卖出 spread 收 $1 = 收 $100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1097280" y="2560320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如果价格涨到 $4 买回平仓：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097280" y="3127248"/>
            <a:ext cx="4480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亏损 = $400 − $100 = $300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097280" y="3977640"/>
            <a:ext cx="4480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比死扛到亏满 $900 更可控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097280" y="4709160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止损不是认输，是保护本金。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6263640" y="1234440"/>
            <a:ext cx="5212080" cy="4526280"/>
          </a:xfrm>
          <a:prstGeom prst="roundRect">
            <a:avLst>
              <a:gd name="adj" fmla="val 2424"/>
            </a:avLst>
          </a:prstGeom>
          <a:solidFill>
            <a:srgbClr val="151E2F"/>
          </a:solidFill>
          <a:ln w="12700">
            <a:solidFill>
              <a:srgbClr val="16E0A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537960" y="1508760"/>
            <a:ext cx="4663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止盈思路</a:t>
            </a:r>
            <a:endParaRPr lang="en-US" sz="2300" dirty="0"/>
          </a:p>
        </p:txBody>
      </p:sp>
      <p:sp>
        <p:nvSpPr>
          <p:cNvPr id="16" name="Text 14"/>
          <p:cNvSpPr/>
          <p:nvPr/>
        </p:nvSpPr>
        <p:spPr>
          <a:xfrm>
            <a:off x="6720840" y="2148840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6949440" y="2148840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固定比例：60% / 80% /</a:t>
            </a:r>
            <a:r>
              <a:rPr lang="zh-CN" alt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r>
              <a:rPr lang="en-US" altLang="zh-CN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100%</a:t>
            </a: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止盈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6720840" y="2743200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6949440" y="2743200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价格安全：远离危险线后收手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6720840" y="3337560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6949440" y="3337560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时间衰减：接近归零时分批处理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6720840" y="3931920"/>
            <a:ext cx="1645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6949440" y="3931920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不贪最后一分钱，不赌最后一分钟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6720840" y="4800600"/>
            <a:ext cx="42062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6E0A7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卖方不是靠“扛”，而是靠规则。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10</a:t>
            </a:r>
            <a:endParaRPr lang="en-US" sz="7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10｜为什么很多人做卖方，最后亏得很惨？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策略看起来简单，但真正难的是心态和纪律。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685800" y="1298448"/>
            <a:ext cx="242316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822960" y="1636776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不会看盘</a:t>
            </a:r>
            <a:endParaRPr lang="en-US" sz="1700" dirty="0"/>
          </a:p>
        </p:txBody>
      </p:sp>
      <p:sp>
        <p:nvSpPr>
          <p:cNvPr id="9" name="Shape 7"/>
          <p:cNvSpPr/>
          <p:nvPr/>
        </p:nvSpPr>
        <p:spPr>
          <a:xfrm>
            <a:off x="3474720" y="1298448"/>
            <a:ext cx="242316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611880" y="1636776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方向做错</a:t>
            </a:r>
            <a:endParaRPr lang="en-US" sz="1700" dirty="0"/>
          </a:p>
        </p:txBody>
      </p:sp>
      <p:sp>
        <p:nvSpPr>
          <p:cNvPr id="11" name="Shape 9"/>
          <p:cNvSpPr/>
          <p:nvPr/>
        </p:nvSpPr>
        <p:spPr>
          <a:xfrm>
            <a:off x="6263640" y="1298448"/>
            <a:ext cx="242316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6400800" y="1636776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抗单不走</a:t>
            </a:r>
            <a:endParaRPr lang="en-US" sz="1700" dirty="0"/>
          </a:p>
        </p:txBody>
      </p:sp>
      <p:sp>
        <p:nvSpPr>
          <p:cNvPr id="13" name="Shape 11"/>
          <p:cNvSpPr/>
          <p:nvPr/>
        </p:nvSpPr>
        <p:spPr>
          <a:xfrm>
            <a:off x="9052560" y="1298448"/>
            <a:ext cx="242316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9189720" y="1636776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 err="1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不舍止损</a:t>
            </a:r>
            <a:r>
              <a:rPr lang="en-US" sz="17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</a:t>
            </a:r>
            <a:endParaRPr lang="en-US" sz="1700" dirty="0"/>
          </a:p>
        </p:txBody>
      </p:sp>
      <p:sp>
        <p:nvSpPr>
          <p:cNvPr id="15" name="Shape 13"/>
          <p:cNvSpPr/>
          <p:nvPr/>
        </p:nvSpPr>
        <p:spPr>
          <a:xfrm>
            <a:off x="685800" y="2852928"/>
            <a:ext cx="242316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822960" y="3191256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 err="1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报复下单</a:t>
            </a:r>
            <a:r>
              <a:rPr lang="en-US" sz="17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</a:t>
            </a:r>
            <a:endParaRPr lang="en-US" sz="1700" dirty="0"/>
          </a:p>
        </p:txBody>
      </p:sp>
      <p:sp>
        <p:nvSpPr>
          <p:cNvPr id="17" name="Shape 15"/>
          <p:cNvSpPr/>
          <p:nvPr/>
        </p:nvSpPr>
        <p:spPr>
          <a:xfrm>
            <a:off x="3474720" y="2852928"/>
            <a:ext cx="242316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3611880" y="3191256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过早止盈</a:t>
            </a:r>
            <a:endParaRPr lang="en-US" sz="1700" dirty="0"/>
          </a:p>
        </p:txBody>
      </p:sp>
      <p:sp>
        <p:nvSpPr>
          <p:cNvPr id="19" name="Shape 17"/>
          <p:cNvSpPr/>
          <p:nvPr/>
        </p:nvSpPr>
        <p:spPr>
          <a:xfrm>
            <a:off x="6263640" y="2852928"/>
            <a:ext cx="242316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6400800" y="3191256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 err="1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仓位太重</a:t>
            </a:r>
            <a:r>
              <a:rPr lang="en-US" sz="1700" b="1" dirty="0">
                <a:solidFill>
                  <a:srgbClr val="FF5A6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</a:t>
            </a:r>
            <a:endParaRPr lang="en-US" sz="1700" dirty="0"/>
          </a:p>
        </p:txBody>
      </p:sp>
      <p:sp>
        <p:nvSpPr>
          <p:cNvPr id="21" name="Shape 19"/>
          <p:cNvSpPr/>
          <p:nvPr/>
        </p:nvSpPr>
        <p:spPr>
          <a:xfrm>
            <a:off x="9052560" y="2852928"/>
            <a:ext cx="2423160" cy="1051560"/>
          </a:xfrm>
          <a:prstGeom prst="roundRect">
            <a:avLst>
              <a:gd name="adj" fmla="val 10435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9189720" y="3191256"/>
            <a:ext cx="21488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zh-CN" altLang="en-US" sz="17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事件</a:t>
            </a:r>
            <a:r>
              <a:rPr lang="en-US" sz="1700" b="1" dirty="0" err="1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前乱做</a:t>
            </a:r>
            <a:endParaRPr lang="en-US" sz="1700" dirty="0"/>
          </a:p>
        </p:txBody>
      </p:sp>
      <p:sp>
        <p:nvSpPr>
          <p:cNvPr id="23" name="Shape 21"/>
          <p:cNvSpPr/>
          <p:nvPr/>
        </p:nvSpPr>
        <p:spPr>
          <a:xfrm>
            <a:off x="914400" y="4709160"/>
            <a:ext cx="10332720" cy="896112"/>
          </a:xfrm>
          <a:prstGeom prst="roundRect">
            <a:avLst>
              <a:gd name="adj" fmla="val 12245"/>
            </a:avLst>
          </a:prstGeom>
          <a:solidFill>
            <a:srgbClr val="1A0D14"/>
          </a:solidFill>
          <a:ln w="12700">
            <a:solidFill>
              <a:srgbClr val="FF5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1234440" y="5010912"/>
            <a:ext cx="9692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卖方最可怕的地方：它会让你连续赢很多次，然后诱惑你重仓、抗单，最后一次亏掉前面所有利润。</a:t>
            </a:r>
            <a:endParaRPr lang="en-US" sz="1700" dirty="0"/>
          </a:p>
        </p:txBody>
      </p:sp>
      <p:sp>
        <p:nvSpPr>
          <p:cNvPr id="25" name="Text 23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11</a:t>
            </a:r>
            <a:endParaRPr lang="en-US" sz="7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50912"/>
          </a:solidFill>
          <a:ln w="12700">
            <a:solidFill>
              <a:srgbClr val="050912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2C94C"/>
          </a:solidFill>
          <a:ln w="12700">
            <a:solidFill>
              <a:srgbClr val="F2C94C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02920" y="6382512"/>
            <a:ext cx="11201400" cy="0"/>
          </a:xfrm>
          <a:prstGeom prst="line">
            <a:avLst/>
          </a:prstGeom>
          <a:noFill/>
          <a:ln w="12700">
            <a:solidFill>
              <a:srgbClr val="26334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301752"/>
            <a:ext cx="9875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11｜社群真正提供的价值：不是“喊单”，而是建立系统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530352" y="749808"/>
            <a:ext cx="10607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00" dirty="0" err="1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不是盲目跟随，而是看懂逻辑、练习流程、执行纪律</a:t>
            </a:r>
            <a:r>
              <a:rPr lang="en-US" sz="11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。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7" name="Shape 5"/>
          <p:cNvSpPr/>
          <p:nvPr/>
        </p:nvSpPr>
        <p:spPr>
          <a:xfrm>
            <a:off x="685800" y="1234440"/>
            <a:ext cx="3337560" cy="1417320"/>
          </a:xfrm>
          <a:prstGeom prst="roundRect">
            <a:avLst>
              <a:gd name="adj" fmla="val 7742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914400" y="1463040"/>
            <a:ext cx="2880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月度/周度复盘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1005840" y="1947672"/>
            <a:ext cx="2697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看懂每一单为什么做、为什么不做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480560" y="1234440"/>
            <a:ext cx="3337560" cy="1417320"/>
          </a:xfrm>
          <a:prstGeom prst="roundRect">
            <a:avLst>
              <a:gd name="adj" fmla="val 7742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4709160" y="1463040"/>
            <a:ext cx="2880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5A6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模拟盘训练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4800600" y="1947672"/>
            <a:ext cx="2697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先练流程，再谈仓位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8275320" y="1234440"/>
            <a:ext cx="3337560" cy="1417320"/>
          </a:xfrm>
          <a:prstGeom prst="roundRect">
            <a:avLst>
              <a:gd name="adj" fmla="val 7742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8503920" y="1463040"/>
            <a:ext cx="2880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风控框架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8595360" y="1947672"/>
            <a:ext cx="2697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止损、仓位、最大亏损先写清楚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685800" y="3154680"/>
            <a:ext cx="3337560" cy="1417320"/>
          </a:xfrm>
          <a:prstGeom prst="roundRect">
            <a:avLst>
              <a:gd name="adj" fmla="val 7742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914400" y="3383280"/>
            <a:ext cx="2880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5A6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交易心态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1005840" y="3867912"/>
            <a:ext cx="2697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处理连续盈利、连续亏损和报复交易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4480560" y="3154680"/>
            <a:ext cx="3337560" cy="1417320"/>
          </a:xfrm>
          <a:prstGeom prst="roundRect">
            <a:avLst>
              <a:gd name="adj" fmla="val 7742"/>
            </a:avLst>
          </a:prstGeom>
          <a:solidFill>
            <a:srgbClr val="151E2F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4709160" y="3383280"/>
            <a:ext cx="2880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策略学习</a:t>
            </a:r>
            <a:endParaRPr lang="en-US" sz="1700" dirty="0"/>
          </a:p>
        </p:txBody>
      </p:sp>
      <p:sp>
        <p:nvSpPr>
          <p:cNvPr id="21" name="Text 19"/>
          <p:cNvSpPr/>
          <p:nvPr/>
        </p:nvSpPr>
        <p:spPr>
          <a:xfrm>
            <a:off x="4800600" y="3867912"/>
            <a:ext cx="2697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12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Credit Spread、delta、theta、gamma、标准差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275320" y="3154680"/>
            <a:ext cx="3337560" cy="1417320"/>
          </a:xfrm>
          <a:prstGeom prst="roundRect">
            <a:avLst>
              <a:gd name="adj" fmla="val 7742"/>
            </a:avLst>
          </a:prstGeom>
          <a:solidFill>
            <a:srgbClr val="151E2F"/>
          </a:solidFill>
          <a:ln w="12700">
            <a:solidFill>
              <a:srgbClr val="25A6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8503920" y="3383280"/>
            <a:ext cx="2880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25A6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数据追踪</a:t>
            </a:r>
            <a:endParaRPr lang="en-US" sz="1700" dirty="0"/>
          </a:p>
        </p:txBody>
      </p:sp>
      <p:sp>
        <p:nvSpPr>
          <p:cNvPr id="24" name="Text 22"/>
          <p:cNvSpPr/>
          <p:nvPr/>
        </p:nvSpPr>
        <p:spPr>
          <a:xfrm>
            <a:off x="8595360" y="3867912"/>
            <a:ext cx="2697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胜率、回撤、期望值，用数据优化策略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914400" y="5532120"/>
            <a:ext cx="10332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如果你只想找一个“今天卖哪里”的答案，我不建议你加入；如果你想学会一套卖方交易流程，这里会更适合你。</a:t>
            </a:r>
            <a:endParaRPr lang="en-US" sz="1400" dirty="0"/>
          </a:p>
        </p:txBody>
      </p:sp>
      <p:sp>
        <p:nvSpPr>
          <p:cNvPr id="26" name="Text 24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12</a:t>
            </a:r>
            <a:endParaRPr lang="en-US" sz="75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49DF446-C90E-26A0-7C4D-9A74BD1AF9BE}"/>
              </a:ext>
            </a:extLst>
          </p:cNvPr>
          <p:cNvSpPr txBox="1"/>
          <p:nvPr/>
        </p:nvSpPr>
        <p:spPr>
          <a:xfrm>
            <a:off x="2950217" y="5200682"/>
            <a:ext cx="5767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信号复盘、学习资料、社群 </a:t>
            </a:r>
            <a:r>
              <a:rPr lang="en-US" altLang="zh-CN" dirty="0">
                <a:solidFill>
                  <a:schemeClr val="bg1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 </a:t>
            </a:r>
            <a:r>
              <a:rPr lang="en-US" dirty="0">
                <a:solidFill>
                  <a:schemeClr val="bg1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https://spxsellers.com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509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777240"/>
            <a:ext cx="10607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下一步：从看懂开始，从模拟盘开始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1097280" y="1508760"/>
            <a:ext cx="9966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Credit Spread · 风险控制 · 实战复盘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1874520" y="2331720"/>
            <a:ext cx="8458200" cy="2057400"/>
          </a:xfrm>
          <a:prstGeom prst="roundRect">
            <a:avLst>
              <a:gd name="adj" fmla="val 5333"/>
            </a:avLst>
          </a:prstGeom>
          <a:solidFill>
            <a:srgbClr val="070D19"/>
          </a:solidFill>
          <a:ln w="12700">
            <a:solidFill>
              <a:srgbClr val="F2C9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2240280" y="2724912"/>
            <a:ext cx="7726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8FAF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我们强调：先学习，再复盘，再模拟，最后才是小仓位实战。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2377440" y="3246120"/>
            <a:ext cx="7452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A5B4C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卖方策略不是暴富工具，而是一套需要纪律、风控和长期训练的方法。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2240280" y="3840480"/>
            <a:ext cx="7726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 err="1">
                <a:solidFill>
                  <a:srgbClr val="F2C9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欢迎点击网站了解更多：策略介绍｜月度复盘｜新手资料｜社群说明</a:t>
            </a:r>
            <a:endParaRPr lang="en-US" sz="1600" b="1" dirty="0">
              <a:solidFill>
                <a:srgbClr val="F2C94C"/>
              </a:solidFill>
              <a:latin typeface="Microsoft YaHei" pitchFamily="34" charset="0"/>
              <a:ea typeface="Microsoft YaHei" pitchFamily="34" charset="-122"/>
              <a:cs typeface="Microsoft YaHei" pitchFamily="34" charset="-12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https://spxsellers.com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914400" y="5989320"/>
            <a:ext cx="103327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A4A7A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风险提示：期权交易风险较高，可能造成本金损失。本内容仅用于教育和个人经验分享，不构成投资建议。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530352" y="6492240"/>
            <a:ext cx="11155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C93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SPX / QQQ 期权卖方策略 · 仅作教育与复盘，不构成投资建议 · 13</a:t>
            </a:r>
            <a:endParaRPr lang="en-US" sz="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Microsoft YaHei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icrosoft YaHe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973</Words>
  <Application>Microsoft Office PowerPoint</Application>
  <PresentationFormat>Widescreen</PresentationFormat>
  <Paragraphs>233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Microsoft YaHei</vt:lpstr>
      <vt:lpstr>Arial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傻白工作室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SPX Credit Spread 月度复盘：胜率、期望与策略流程</dc:title>
  <dc:subject>SPX Credit Spread 月度复盘与卖方策略介绍</dc:subject>
  <dc:creator>OpenAI</dc:creator>
  <cp:lastModifiedBy>Ricky Wang</cp:lastModifiedBy>
  <cp:revision>3</cp:revision>
  <dcterms:created xsi:type="dcterms:W3CDTF">2026-06-02T18:52:17Z</dcterms:created>
  <dcterms:modified xsi:type="dcterms:W3CDTF">2026-06-03T05:16:17Z</dcterms:modified>
</cp:coreProperties>
</file>