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10"/>
  </p:normalViewPr>
  <p:slideViewPr>
    <p:cSldViewPr snapToGrid="0" snapToObjects="1">
      <p:cViewPr>
        <p:scale>
          <a:sx n="116" d="100"/>
          <a:sy n="116" d="100"/>
        </p:scale>
        <p:origin x="1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5157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C18AD-D230-C73F-D624-CDA2EB8C5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54FCE4-1DB7-0A31-8A5F-31EC15D58C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9ED5D8-4AB3-F203-8879-AD7ADB828A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C7FD39-B7D3-D970-BE3B-9FA8E38D6D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697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6510528"/>
            <a:ext cx="75895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8A817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仅供教育与复盘，不构成投资建议｜期权交易风险较高，新手请先模拟盘</a:t>
            </a:r>
            <a:endParaRPr lang="en-US" sz="650" dirty="0"/>
          </a:p>
        </p:txBody>
      </p:sp>
      <p:sp>
        <p:nvSpPr>
          <p:cNvPr id="3" name="Text 1"/>
          <p:cNvSpPr/>
          <p:nvPr/>
        </p:nvSpPr>
        <p:spPr>
          <a:xfrm>
            <a:off x="9326880" y="6510528"/>
            <a:ext cx="23317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50" dirty="0">
                <a:solidFill>
                  <a:srgbClr val="8A817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傻白工作室 · SPX Seller 入门</a:t>
            </a:r>
            <a:endParaRPr lang="en-US" sz="65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298448"/>
            <a:ext cx="621792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17202A"/>
                </a:solidFill>
              </a:rPr>
              <a:t>SPX Seller 入门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13232" y="1993392"/>
            <a:ext cx="713232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6E6258"/>
                </a:solidFill>
              </a:rPr>
              <a:t>从“期权是什么”到“为什么卖方要靠纪律赚钱”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713232" y="2487168"/>
            <a:ext cx="65836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zh-CN" altLang="en-US" sz="1600" b="1" dirty="0">
                <a:solidFill>
                  <a:srgbClr val="244C73"/>
                </a:solidFill>
              </a:rPr>
              <a:t>傻白送你的卖方</a:t>
            </a:r>
            <a:r>
              <a:rPr lang="en-US" altLang="zh-CN" sz="1600" b="1" dirty="0">
                <a:solidFill>
                  <a:srgbClr val="244C73"/>
                </a:solidFill>
              </a:rPr>
              <a:t>“</a:t>
            </a:r>
            <a:r>
              <a:rPr lang="zh-CN" altLang="en-US" sz="1600" b="1" dirty="0">
                <a:solidFill>
                  <a:srgbClr val="244C73"/>
                </a:solidFill>
              </a:rPr>
              <a:t>致胜秘籍</a:t>
            </a:r>
            <a:r>
              <a:rPr lang="en-US" altLang="zh-CN" sz="1600" b="1" dirty="0">
                <a:solidFill>
                  <a:srgbClr val="244C73"/>
                </a:solidFill>
              </a:rPr>
              <a:t>”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731520" y="3200400"/>
            <a:ext cx="2011680" cy="438912"/>
          </a:xfrm>
          <a:prstGeom prst="roundRect">
            <a:avLst>
              <a:gd name="adj" fmla="val 25000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41248" y="3319272"/>
            <a:ext cx="17922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D97845"/>
                </a:solidFill>
              </a:rPr>
              <a:t>买保险 vs 卖保险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2962656" y="3200400"/>
            <a:ext cx="2011680" cy="438912"/>
          </a:xfrm>
          <a:prstGeom prst="roundRect">
            <a:avLst>
              <a:gd name="adj" fmla="val 25000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072384" y="3319272"/>
            <a:ext cx="17922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3F7D58"/>
                </a:solidFill>
              </a:rPr>
              <a:t>Credit Spread 风控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5193792" y="3200400"/>
            <a:ext cx="2194560" cy="438912"/>
          </a:xfrm>
          <a:prstGeom prst="roundRect">
            <a:avLst>
              <a:gd name="adj" fmla="val 25000"/>
            </a:avLst>
          </a:prstGeom>
          <a:solidFill>
            <a:srgbClr val="F2F7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5303520" y="3319272"/>
            <a:ext cx="197510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4C73"/>
                </a:solidFill>
              </a:rPr>
              <a:t>趋势 + 均值回归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8001000" y="1170432"/>
            <a:ext cx="3337560" cy="4114800"/>
          </a:xfrm>
          <a:prstGeom prst="roundRect">
            <a:avLst>
              <a:gd name="adj" fmla="val 4932"/>
            </a:avLst>
          </a:prstGeom>
          <a:solidFill>
            <a:srgbClr val="FFFFFF">
              <a:alpha val="97000"/>
            </a:srgbClr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8229600" y="1600200"/>
            <a:ext cx="2697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B84B3C"/>
                </a:solidFill>
              </a:rPr>
              <a:t>这不是“暴富秘籍”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366760" y="2148840"/>
            <a:ext cx="2423160" cy="17190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7202A"/>
                </a:solidFill>
              </a:rPr>
              <a:t>而是一套：</a:t>
            </a:r>
            <a:endParaRPr lang="en-US" sz="1900" dirty="0"/>
          </a:p>
          <a:p>
            <a:pPr marL="0" indent="0" algn="ctr">
              <a:buNone/>
            </a:pP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17202A"/>
                </a:solidFill>
              </a:rPr>
              <a:t>概率思维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17202A"/>
                </a:solidFill>
              </a:rPr>
              <a:t>+ 风险上限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17202A"/>
                </a:solidFill>
              </a:rPr>
              <a:t>+ 模拟盘训练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17202A"/>
                </a:solidFill>
              </a:rPr>
              <a:t>+ 严格止损</a:t>
            </a:r>
            <a:endParaRPr lang="en-US" sz="1900" dirty="0"/>
          </a:p>
        </p:txBody>
      </p:sp>
      <p:sp>
        <p:nvSpPr>
          <p:cNvPr id="14" name="Shape 12"/>
          <p:cNvSpPr/>
          <p:nvPr/>
        </p:nvSpPr>
        <p:spPr>
          <a:xfrm>
            <a:off x="8549640" y="4151376"/>
            <a:ext cx="2057400" cy="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275320" y="4275439"/>
            <a:ext cx="2697480" cy="774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244C73"/>
                </a:solidFill>
              </a:rPr>
              <a:t>傻白工作室</a:t>
            </a:r>
            <a:endParaRPr lang="en-US" sz="1400" b="1" dirty="0">
              <a:solidFill>
                <a:srgbClr val="244C73"/>
              </a:solidFill>
            </a:endParaRPr>
          </a:p>
          <a:p>
            <a:pPr marL="0" indent="0" algn="ctr">
              <a:buNone/>
            </a:pPr>
            <a:r>
              <a:rPr lang="en-US" altLang="zh-CN" sz="1400" dirty="0"/>
              <a:t>VX</a:t>
            </a:r>
            <a:r>
              <a:rPr lang="zh-CN" altLang="en-US" sz="1400" dirty="0"/>
              <a:t>：</a:t>
            </a:r>
            <a:r>
              <a:rPr lang="en-US" altLang="zh-CN" sz="1400" dirty="0"/>
              <a:t>shabai1988</a:t>
            </a:r>
          </a:p>
          <a:p>
            <a:pPr algn="ctr"/>
            <a:r>
              <a:rPr lang="en-US" sz="1400" dirty="0"/>
              <a:t>spxsellers.com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1｜期权是什么？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先用“买保险”来理解：买方付保费，卖方收保费并承担风险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基础概念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621792" y="1417320"/>
            <a:ext cx="2880360" cy="3566160"/>
          </a:xfrm>
          <a:prstGeom prst="roundRect">
            <a:avLst>
              <a:gd name="adj" fmla="val 3175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04672" y="1554480"/>
            <a:ext cx="251460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买期权的人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04672" y="1892808"/>
            <a:ext cx="251460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像买保险的人。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先交一笔“保费”，买到未来某个时间前的某种权利。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如果事情发生，权利有价值；如果没发生，保费可能归零。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8686800" y="1417320"/>
            <a:ext cx="2880360" cy="3566160"/>
          </a:xfrm>
          <a:prstGeom prst="roundRect">
            <a:avLst>
              <a:gd name="adj" fmla="val 3175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8869680" y="1554480"/>
            <a:ext cx="251460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卖期权的人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869680" y="1892808"/>
            <a:ext cx="251460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像保险公司。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先收一笔“保费”，只要风险事件没发生，这笔钱就有机会留下。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但如果风险发生，卖方要承担赔付。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251960" y="1572768"/>
            <a:ext cx="3675888" cy="3154680"/>
          </a:xfrm>
          <a:prstGeom prst="roundRect">
            <a:avLst>
              <a:gd name="adj" fmla="val 4638"/>
            </a:avLst>
          </a:prstGeom>
          <a:solidFill>
            <a:srgbClr val="FFFFFF"/>
          </a:solidFill>
          <a:ln w="1778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736592" y="1883664"/>
            <a:ext cx="2697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7202A"/>
                </a:solidFill>
              </a:rPr>
              <a:t>一份期权合同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4645152" y="2423160"/>
            <a:ext cx="288036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7202A"/>
                </a:solidFill>
              </a:rPr>
              <a:t>• 约定价格：Strike</a:t>
            </a: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17202A"/>
                </a:solidFill>
              </a:rPr>
              <a:t>• 到期时间：Expiration</a:t>
            </a: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17202A"/>
                </a:solidFill>
              </a:rPr>
              <a:t>• 买方权利：Call / Put</a:t>
            </a: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17202A"/>
                </a:solidFill>
              </a:rPr>
              <a:t>• 卖方义务：承担风险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3611880" y="3063240"/>
            <a:ext cx="54864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8001000" y="3063240"/>
            <a:ext cx="548640" cy="0"/>
          </a:xfrm>
          <a:prstGeom prst="line">
            <a:avLst/>
          </a:prstGeom>
          <a:noFill/>
          <a:ln w="25400">
            <a:solidFill>
              <a:srgbClr val="244C73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4361688" y="4069080"/>
            <a:ext cx="340156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8A24A"/>
                </a:solidFill>
              </a:rPr>
              <a:t>保费 / 权利金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ED329-0EDA-CFE0-12A8-0C64EFCB20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EF2A3BE7-4392-970D-B5BE-043650E73DC2}"/>
              </a:ext>
            </a:extLst>
          </p:cNvPr>
          <p:cNvSpPr/>
          <p:nvPr/>
        </p:nvSpPr>
        <p:spPr>
          <a:xfrm>
            <a:off x="502920" y="452628"/>
            <a:ext cx="8237426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2｜Call 和 </a:t>
            </a:r>
            <a:r>
              <a:rPr lang="en-US" sz="2500" b="1" dirty="0" err="1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Put：两个最常见的方向</a:t>
            </a:r>
            <a:endParaRPr lang="en-US" sz="2500" dirty="0"/>
          </a:p>
          <a:p>
            <a:pPr marL="0" indent="0">
              <a:buNone/>
            </a:pPr>
            <a:endParaRPr lang="en-US" sz="25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6A9FD250-049A-447B-9666-DB9D6B12EE8D}"/>
              </a:ext>
            </a:extLst>
          </p:cNvPr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050" dirty="0" err="1">
                <a:solidFill>
                  <a:srgbClr val="6E6258"/>
                </a:solidFill>
              </a:rPr>
              <a:t>用西瓜锁价理解：Call</a:t>
            </a:r>
            <a:r>
              <a:rPr lang="en-US" sz="1050" dirty="0">
                <a:solidFill>
                  <a:srgbClr val="6E6258"/>
                </a:solidFill>
              </a:rPr>
              <a:t> </a:t>
            </a:r>
            <a:r>
              <a:rPr lang="en-US" sz="1050" dirty="0" err="1">
                <a:solidFill>
                  <a:srgbClr val="6E6258"/>
                </a:solidFill>
              </a:rPr>
              <a:t>是买入权，Put</a:t>
            </a:r>
            <a:r>
              <a:rPr lang="en-US" sz="1050" dirty="0">
                <a:solidFill>
                  <a:srgbClr val="6E6258"/>
                </a:solidFill>
              </a:rPr>
              <a:t> </a:t>
            </a:r>
            <a:r>
              <a:rPr lang="en-US" sz="1050" dirty="0" err="1">
                <a:solidFill>
                  <a:srgbClr val="6E6258"/>
                </a:solidFill>
              </a:rPr>
              <a:t>是卖出权</a:t>
            </a:r>
            <a:endParaRPr lang="en-US" sz="105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B2EE637C-BD81-C2F4-B693-613EBD937474}"/>
              </a:ext>
            </a:extLst>
          </p:cNvPr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8415CF2A-43C5-6CBE-CF0F-35D9A87E2474}"/>
              </a:ext>
            </a:extLst>
          </p:cNvPr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Call / Put</a:t>
            </a:r>
            <a:endParaRPr lang="en-US" sz="850" dirty="0"/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CC1B84E2-968C-C81C-1442-29E155923430}"/>
              </a:ext>
            </a:extLst>
          </p:cNvPr>
          <p:cNvSpPr/>
          <p:nvPr/>
        </p:nvSpPr>
        <p:spPr>
          <a:xfrm>
            <a:off x="685800" y="1417320"/>
            <a:ext cx="5074920" cy="4343400"/>
          </a:xfrm>
          <a:prstGeom prst="roundRect">
            <a:avLst>
              <a:gd name="adj" fmla="val 2105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0C79BEA2-FCC8-A276-8943-F23F7FFC7AC8}"/>
              </a:ext>
            </a:extLst>
          </p:cNvPr>
          <p:cNvSpPr/>
          <p:nvPr/>
        </p:nvSpPr>
        <p:spPr>
          <a:xfrm>
            <a:off x="868680" y="1554480"/>
            <a:ext cx="47091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zh-CN" altLang="en-US" sz="1300" b="1" dirty="0">
                <a:solidFill>
                  <a:srgbClr val="3F7D58"/>
                </a:solidFill>
              </a:rPr>
              <a:t>卖</a:t>
            </a:r>
            <a:r>
              <a:rPr lang="en-US" sz="1300" b="1" dirty="0" err="1">
                <a:solidFill>
                  <a:srgbClr val="3F7D58"/>
                </a:solidFill>
              </a:rPr>
              <a:t>Call：看涨期权</a:t>
            </a:r>
            <a:endParaRPr lang="en-US" sz="130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DCA8E292-832B-E06C-47B8-194BEDF6C3EB}"/>
              </a:ext>
            </a:extLst>
          </p:cNvPr>
          <p:cNvSpPr/>
          <p:nvPr/>
        </p:nvSpPr>
        <p:spPr>
          <a:xfrm>
            <a:off x="868680" y="1892808"/>
            <a:ext cx="4709160" cy="3749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 err="1">
                <a:solidFill>
                  <a:srgbClr val="17202A"/>
                </a:solidFill>
              </a:rPr>
              <a:t>你担心一个月后西瓜涨价</a:t>
            </a:r>
            <a:r>
              <a:rPr lang="en-US" sz="1050" dirty="0">
                <a:solidFill>
                  <a:srgbClr val="17202A"/>
                </a:solidFill>
              </a:rPr>
              <a:t>。（</a:t>
            </a:r>
            <a:r>
              <a:rPr lang="zh-CN" altLang="en-US" sz="1050" dirty="0">
                <a:solidFill>
                  <a:srgbClr val="17202A"/>
                </a:solidFill>
              </a:rPr>
              <a:t>你认为西瓜会涨价）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现在西瓜 20 元，你花 2 元买一份权利：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未来无论西瓜涨到多少，你都有权按 20 元买。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如果涨到 50 元，这份权利很值钱；如果没涨，2 元保费可能白花。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一句话：Call = 未来按固定价格买入的权利。</a:t>
            </a:r>
            <a:endParaRPr lang="en-US" sz="1050" dirty="0"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20E0B930-7124-A0C1-5FC9-1E6A9140F977}"/>
              </a:ext>
            </a:extLst>
          </p:cNvPr>
          <p:cNvSpPr/>
          <p:nvPr/>
        </p:nvSpPr>
        <p:spPr>
          <a:xfrm>
            <a:off x="6446520" y="1417320"/>
            <a:ext cx="5074920" cy="4343400"/>
          </a:xfrm>
          <a:prstGeom prst="roundRect">
            <a:avLst>
              <a:gd name="adj" fmla="val 2105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E9486D85-BEF0-574A-8BBF-9AAA3BAB3AE5}"/>
              </a:ext>
            </a:extLst>
          </p:cNvPr>
          <p:cNvSpPr/>
          <p:nvPr/>
        </p:nvSpPr>
        <p:spPr>
          <a:xfrm>
            <a:off x="6629400" y="1554480"/>
            <a:ext cx="47091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zh-CN" altLang="en-US" sz="1300" b="1" dirty="0">
                <a:solidFill>
                  <a:srgbClr val="D97845"/>
                </a:solidFill>
              </a:rPr>
              <a:t>买</a:t>
            </a:r>
            <a:r>
              <a:rPr lang="en-US" sz="1300" b="1" dirty="0" err="1">
                <a:solidFill>
                  <a:srgbClr val="D97845"/>
                </a:solidFill>
              </a:rPr>
              <a:t>Put：看跌期权</a:t>
            </a:r>
            <a:endParaRPr lang="en-US" sz="130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64581B12-6970-18B9-852B-9F17AF694FCE}"/>
              </a:ext>
            </a:extLst>
          </p:cNvPr>
          <p:cNvSpPr/>
          <p:nvPr/>
        </p:nvSpPr>
        <p:spPr>
          <a:xfrm>
            <a:off x="6629400" y="1892808"/>
            <a:ext cx="4709160" cy="3749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 err="1">
                <a:solidFill>
                  <a:srgbClr val="17202A"/>
                </a:solidFill>
              </a:rPr>
              <a:t>你担心一个月后西瓜跌价</a:t>
            </a:r>
            <a:r>
              <a:rPr lang="en-US" sz="1050" dirty="0">
                <a:solidFill>
                  <a:srgbClr val="17202A"/>
                </a:solidFill>
              </a:rPr>
              <a:t>。（</a:t>
            </a:r>
            <a:r>
              <a:rPr lang="zh-CN" altLang="en-US" sz="1050" dirty="0">
                <a:solidFill>
                  <a:srgbClr val="17202A"/>
                </a:solidFill>
              </a:rPr>
              <a:t>你认为西瓜会降价）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现在西瓜 20 元，你花 2 元买一份权利：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未来无论西瓜跌到多少，你都有权按 20 元卖。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如果跌到 5 元，这份权利很值钱；如果没跌，2 元保费可能白花。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一句话：Put = 未来按固定价格卖出的权利。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048369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r>
              <a:rPr lang="en-US" altLang="zh-CN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.1</a:t>
            </a: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｜</a:t>
            </a:r>
            <a:r>
              <a:rPr lang="zh-CN" alt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</a:t>
            </a: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Call 和 Put</a:t>
            </a:r>
            <a:r>
              <a:rPr lang="zh-CN" alt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是怎么回事儿？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zh-CN" altLang="en-US" sz="1050" dirty="0">
                <a:solidFill>
                  <a:srgbClr val="6E6258"/>
                </a:solidFill>
              </a:rPr>
              <a:t>还记得刚才西瓜的例子么？买</a:t>
            </a:r>
            <a:r>
              <a:rPr lang="en-US" altLang="zh-CN" sz="1050" dirty="0">
                <a:solidFill>
                  <a:srgbClr val="6E6258"/>
                </a:solidFill>
              </a:rPr>
              <a:t>call</a:t>
            </a:r>
            <a:r>
              <a:rPr lang="zh-CN" altLang="en-US" sz="1050" dirty="0">
                <a:solidFill>
                  <a:srgbClr val="6E6258"/>
                </a:solidFill>
              </a:rPr>
              <a:t>是看涨，买</a:t>
            </a:r>
            <a:r>
              <a:rPr lang="en-US" altLang="zh-CN" sz="1050" dirty="0">
                <a:solidFill>
                  <a:srgbClr val="6E6258"/>
                </a:solidFill>
              </a:rPr>
              <a:t>put</a:t>
            </a:r>
            <a:r>
              <a:rPr lang="zh-CN" altLang="en-US" sz="1050" dirty="0">
                <a:solidFill>
                  <a:srgbClr val="6E6258"/>
                </a:solidFill>
              </a:rPr>
              <a:t>是看跌。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Call / Put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685800" y="1417320"/>
            <a:ext cx="5074920" cy="4343400"/>
          </a:xfrm>
          <a:prstGeom prst="roundRect">
            <a:avLst>
              <a:gd name="adj" fmla="val 2105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68680" y="1554480"/>
            <a:ext cx="47091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zh-CN" altLang="en-US" sz="1300" b="1" dirty="0">
                <a:solidFill>
                  <a:srgbClr val="3F7D58"/>
                </a:solidFill>
              </a:rPr>
              <a:t>卖出 </a:t>
            </a:r>
            <a:r>
              <a:rPr lang="en-US" altLang="zh-CN" sz="1300" b="1" dirty="0">
                <a:solidFill>
                  <a:srgbClr val="3F7D58"/>
                </a:solidFill>
              </a:rPr>
              <a:t>Call</a:t>
            </a:r>
            <a:r>
              <a:rPr lang="zh-CN" altLang="en-US" sz="1300" b="1" dirty="0">
                <a:solidFill>
                  <a:srgbClr val="3F7D58"/>
                </a:solidFill>
              </a:rPr>
              <a:t>：你收钱，承诺“如果西瓜涨了，我按约定价格卖给你”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68680" y="1892808"/>
            <a:ext cx="4709160" cy="3749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>
              <a:buNone/>
            </a:pPr>
            <a:r>
              <a:rPr lang="en-US" sz="1050" dirty="0" err="1"/>
              <a:t>假设现在西瓜</a:t>
            </a:r>
            <a:r>
              <a:rPr lang="en-US" sz="1050" dirty="0"/>
              <a:t> 20 元。</a:t>
            </a:r>
            <a:br>
              <a:rPr lang="en-US" sz="1050" dirty="0"/>
            </a:br>
            <a:r>
              <a:rPr lang="en-US" sz="1050" dirty="0" err="1"/>
              <a:t>有人担心一个月后西瓜涨到</a:t>
            </a:r>
            <a:r>
              <a:rPr lang="en-US" sz="1050" dirty="0"/>
              <a:t> 50 </a:t>
            </a:r>
            <a:r>
              <a:rPr lang="en-US" sz="1050" dirty="0" err="1"/>
              <a:t>元，于是他想买一份</a:t>
            </a:r>
            <a:r>
              <a:rPr lang="en-US" sz="1050" dirty="0"/>
              <a:t> Call：</a:t>
            </a:r>
            <a:br>
              <a:rPr lang="en-US" sz="1050" dirty="0"/>
            </a:br>
            <a:r>
              <a:rPr lang="en-US" sz="1050" dirty="0" err="1"/>
              <a:t>未来无论西瓜涨到多少钱，他都有权用</a:t>
            </a:r>
            <a:r>
              <a:rPr lang="en-US" sz="1050" dirty="0"/>
              <a:t> 20 </a:t>
            </a:r>
            <a:r>
              <a:rPr lang="en-US" sz="1050" dirty="0" err="1"/>
              <a:t>元买西瓜</a:t>
            </a:r>
            <a:r>
              <a:rPr lang="en-US" sz="1050" dirty="0"/>
              <a:t>。</a:t>
            </a:r>
          </a:p>
          <a:p>
            <a:pPr>
              <a:buNone/>
            </a:pPr>
            <a:endParaRPr lang="en-US" sz="1050" dirty="0"/>
          </a:p>
          <a:p>
            <a:pPr>
              <a:buNone/>
            </a:pPr>
            <a:r>
              <a:rPr lang="en-US" sz="1050" dirty="0" err="1"/>
              <a:t>这时候你作为卖方，收他</a:t>
            </a:r>
            <a:r>
              <a:rPr lang="en-US" sz="1050" dirty="0"/>
              <a:t> 2 </a:t>
            </a:r>
            <a:r>
              <a:rPr lang="en-US" sz="1050" dirty="0" err="1"/>
              <a:t>元保费</a:t>
            </a:r>
            <a:r>
              <a:rPr lang="en-US" sz="1050" dirty="0"/>
              <a:t>。</a:t>
            </a:r>
            <a:br>
              <a:rPr lang="en-US" sz="1050" dirty="0"/>
            </a:br>
            <a:r>
              <a:rPr lang="en-US" sz="1050" dirty="0" err="1"/>
              <a:t>你的承诺是</a:t>
            </a:r>
            <a:r>
              <a:rPr lang="en-US" sz="1050" dirty="0"/>
              <a:t>：</a:t>
            </a:r>
          </a:p>
          <a:p>
            <a:pPr>
              <a:buNone/>
            </a:pPr>
            <a:r>
              <a:rPr lang="en-US" sz="1050" dirty="0" err="1"/>
              <a:t>如果一个月后西瓜真的涨到</a:t>
            </a:r>
            <a:r>
              <a:rPr lang="en-US" sz="1050" dirty="0"/>
              <a:t> 50 元，</a:t>
            </a:r>
            <a:br>
              <a:rPr lang="en-US" sz="1050" dirty="0"/>
            </a:br>
            <a:r>
              <a:rPr lang="en-US" sz="1050" dirty="0" err="1"/>
              <a:t>我也要按</a:t>
            </a:r>
            <a:r>
              <a:rPr lang="en-US" sz="1050" dirty="0"/>
              <a:t> 20 </a:t>
            </a:r>
            <a:r>
              <a:rPr lang="en-US" sz="1050" dirty="0" err="1"/>
              <a:t>元把西瓜卖给你</a:t>
            </a:r>
            <a:r>
              <a:rPr lang="en-US" sz="1050" dirty="0"/>
              <a:t>。</a:t>
            </a:r>
          </a:p>
          <a:p>
            <a:pPr>
              <a:buNone/>
            </a:pPr>
            <a:r>
              <a:rPr lang="en-US" sz="1050" dirty="0" err="1"/>
              <a:t>所以，</a:t>
            </a:r>
            <a:r>
              <a:rPr lang="en-US" sz="1050" b="1" dirty="0" err="1"/>
              <a:t>卖出</a:t>
            </a:r>
            <a:r>
              <a:rPr lang="en-US" sz="1050" b="1" dirty="0"/>
              <a:t> Call </a:t>
            </a:r>
            <a:r>
              <a:rPr lang="en-US" sz="1050" b="1" dirty="0" err="1"/>
              <a:t>的风险在于：价格大涨</a:t>
            </a:r>
            <a:r>
              <a:rPr lang="en-US" sz="1050" b="1" dirty="0"/>
              <a:t>。</a:t>
            </a:r>
            <a:endParaRPr lang="en-US" sz="1050" dirty="0"/>
          </a:p>
          <a:p>
            <a:pPr>
              <a:buNone/>
            </a:pPr>
            <a:r>
              <a:rPr lang="en-US" sz="1050" dirty="0" err="1"/>
              <a:t>如果西瓜没有涨，还是</a:t>
            </a:r>
            <a:r>
              <a:rPr lang="en-US" sz="1050" dirty="0"/>
              <a:t> 20 </a:t>
            </a:r>
            <a:r>
              <a:rPr lang="en-US" sz="1050" dirty="0" err="1"/>
              <a:t>元，甚至跌到</a:t>
            </a:r>
            <a:r>
              <a:rPr lang="en-US" sz="1050" dirty="0"/>
              <a:t> 10 元，</a:t>
            </a:r>
            <a:br>
              <a:rPr lang="en-US" sz="1050" dirty="0"/>
            </a:br>
            <a:r>
              <a:rPr lang="en-US" sz="1050" dirty="0" err="1"/>
              <a:t>买方不会用这个权利</a:t>
            </a:r>
            <a:r>
              <a:rPr lang="en-US" sz="1050" dirty="0"/>
              <a:t>，</a:t>
            </a:r>
            <a:br>
              <a:rPr lang="en-US" sz="1050" dirty="0"/>
            </a:br>
            <a:r>
              <a:rPr lang="en-US" sz="1050" dirty="0" err="1"/>
              <a:t>你就把</a:t>
            </a:r>
            <a:r>
              <a:rPr lang="en-US" sz="1050" dirty="0"/>
              <a:t> 2 </a:t>
            </a:r>
            <a:r>
              <a:rPr lang="en-US" sz="1050" dirty="0" err="1"/>
              <a:t>元保费留下</a:t>
            </a:r>
            <a:r>
              <a:rPr lang="en-US" sz="1050" dirty="0"/>
              <a:t>。</a:t>
            </a:r>
          </a:p>
          <a:p>
            <a:pPr>
              <a:buNone/>
            </a:pPr>
            <a:endParaRPr lang="en-US" sz="1050" dirty="0"/>
          </a:p>
          <a:p>
            <a:pPr>
              <a:buNone/>
            </a:pPr>
            <a:r>
              <a:rPr lang="zh-CN" altLang="en-US" sz="1050" dirty="0">
                <a:highlight>
                  <a:srgbClr val="FFFF00"/>
                </a:highlight>
              </a:rPr>
              <a:t>如果你觉得绕，你可以简单的把卖</a:t>
            </a:r>
            <a:r>
              <a:rPr lang="en-US" altLang="zh-CN" sz="1050" dirty="0">
                <a:highlight>
                  <a:srgbClr val="FFFF00"/>
                </a:highlight>
              </a:rPr>
              <a:t>Call</a:t>
            </a:r>
            <a:r>
              <a:rPr lang="zh-CN" altLang="en-US" sz="1050" dirty="0">
                <a:highlight>
                  <a:srgbClr val="FFFF00"/>
                </a:highlight>
              </a:rPr>
              <a:t>理解成看跌。这跟买</a:t>
            </a:r>
            <a:r>
              <a:rPr lang="en-US" altLang="zh-CN" sz="1050" dirty="0">
                <a:highlight>
                  <a:srgbClr val="FFFF00"/>
                </a:highlight>
              </a:rPr>
              <a:t>Call</a:t>
            </a:r>
            <a:r>
              <a:rPr lang="zh-CN" altLang="en-US" sz="1050" dirty="0">
                <a:highlight>
                  <a:srgbClr val="FFFF00"/>
                </a:highlight>
              </a:rPr>
              <a:t>是反方向的。</a:t>
            </a:r>
            <a:endParaRPr lang="en-US" altLang="zh-CN" sz="1050" dirty="0">
              <a:highlight>
                <a:srgbClr val="FFFF00"/>
              </a:highlight>
            </a:endParaRPr>
          </a:p>
          <a:p>
            <a:pPr>
              <a:buNone/>
            </a:pPr>
            <a:endParaRPr lang="en-US" altLang="zh-CN" sz="1050" dirty="0">
              <a:highlight>
                <a:srgbClr val="FFFF00"/>
              </a:highlight>
            </a:endParaRPr>
          </a:p>
          <a:p>
            <a:pPr>
              <a:buNone/>
            </a:pPr>
            <a:r>
              <a:rPr lang="en-US" sz="1050" b="1" dirty="0"/>
              <a:t>卖 </a:t>
            </a:r>
            <a:r>
              <a:rPr lang="en-US" sz="1050" b="1" dirty="0" err="1"/>
              <a:t>Call：怕大涨</a:t>
            </a:r>
            <a:r>
              <a:rPr lang="en-US" sz="1050" b="1" dirty="0"/>
              <a:t>。</a:t>
            </a:r>
            <a:br>
              <a:rPr lang="en-US" sz="1050" dirty="0"/>
            </a:br>
            <a:r>
              <a:rPr lang="en-US" sz="1050" dirty="0" err="1"/>
              <a:t>你收保费，但要承担价格上涨后的赔付风险</a:t>
            </a:r>
            <a:r>
              <a:rPr lang="en-US" sz="1050" dirty="0"/>
              <a:t>。</a:t>
            </a:r>
            <a:endParaRPr lang="en-US" sz="1050" dirty="0">
              <a:highlight>
                <a:srgbClr val="FFFF00"/>
              </a:highlight>
            </a:endParaRPr>
          </a:p>
        </p:txBody>
      </p:sp>
      <p:sp>
        <p:nvSpPr>
          <p:cNvPr id="9" name="Shape 7"/>
          <p:cNvSpPr/>
          <p:nvPr/>
        </p:nvSpPr>
        <p:spPr>
          <a:xfrm>
            <a:off x="6446520" y="1417320"/>
            <a:ext cx="5074920" cy="4343400"/>
          </a:xfrm>
          <a:prstGeom prst="roundRect">
            <a:avLst>
              <a:gd name="adj" fmla="val 2105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6629400" y="1554480"/>
            <a:ext cx="47091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zh-CN" altLang="en-US" sz="1300" b="1" dirty="0">
                <a:solidFill>
                  <a:srgbClr val="D97845"/>
                </a:solidFill>
              </a:rPr>
              <a:t>卖出 </a:t>
            </a:r>
            <a:r>
              <a:rPr lang="en-US" altLang="zh-CN" sz="1300" b="1" dirty="0">
                <a:solidFill>
                  <a:srgbClr val="D97845"/>
                </a:solidFill>
              </a:rPr>
              <a:t>Put</a:t>
            </a:r>
            <a:r>
              <a:rPr lang="zh-CN" altLang="en-US" sz="1300" b="1" dirty="0">
                <a:solidFill>
                  <a:srgbClr val="D97845"/>
                </a:solidFill>
              </a:rPr>
              <a:t>：你收钱，承诺“如果西瓜跌了，我按约定价格买下来”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29400" y="1892808"/>
            <a:ext cx="4709160" cy="3749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r>
              <a:rPr lang="en-US" sz="1050" dirty="0" err="1"/>
              <a:t>还是现在西瓜</a:t>
            </a:r>
            <a:r>
              <a:rPr lang="en-US" sz="1050" dirty="0"/>
              <a:t> 20 元。</a:t>
            </a:r>
            <a:br>
              <a:rPr lang="en-US" sz="1050" dirty="0"/>
            </a:br>
            <a:r>
              <a:rPr lang="en-US" sz="1050" dirty="0" err="1"/>
              <a:t>有人担心一个月后西瓜跌到</a:t>
            </a:r>
            <a:r>
              <a:rPr lang="en-US" sz="1050" dirty="0"/>
              <a:t> 5 </a:t>
            </a:r>
            <a:r>
              <a:rPr lang="en-US" sz="1050" dirty="0" err="1"/>
              <a:t>元，于是他想买一份</a:t>
            </a:r>
            <a:r>
              <a:rPr lang="en-US" sz="1050" dirty="0"/>
              <a:t> Put：</a:t>
            </a:r>
            <a:br>
              <a:rPr lang="en-US" sz="1050" dirty="0"/>
            </a:br>
            <a:r>
              <a:rPr lang="en-US" sz="1050" dirty="0" err="1"/>
              <a:t>未来如果西瓜跌了，他也可以按</a:t>
            </a:r>
            <a:r>
              <a:rPr lang="en-US" sz="1050" dirty="0"/>
              <a:t> 20 </a:t>
            </a:r>
            <a:r>
              <a:rPr lang="en-US" sz="1050" dirty="0" err="1"/>
              <a:t>元卖出去</a:t>
            </a:r>
            <a:r>
              <a:rPr lang="en-US" sz="1050" dirty="0"/>
              <a:t>。</a:t>
            </a:r>
          </a:p>
          <a:p>
            <a:endParaRPr lang="en-US" sz="1050" dirty="0"/>
          </a:p>
          <a:p>
            <a:r>
              <a:rPr lang="en-US" sz="1050" dirty="0" err="1"/>
              <a:t>这时候你作为卖方，收他</a:t>
            </a:r>
            <a:r>
              <a:rPr lang="en-US" sz="1050" dirty="0"/>
              <a:t> 2 </a:t>
            </a:r>
            <a:r>
              <a:rPr lang="en-US" sz="1050" dirty="0" err="1"/>
              <a:t>元保费</a:t>
            </a:r>
            <a:r>
              <a:rPr lang="en-US" sz="1050" dirty="0"/>
              <a:t>。</a:t>
            </a:r>
            <a:br>
              <a:rPr lang="en-US" sz="1050" dirty="0"/>
            </a:br>
            <a:r>
              <a:rPr lang="en-US" sz="1050" dirty="0" err="1"/>
              <a:t>你的承诺是</a:t>
            </a:r>
            <a:r>
              <a:rPr lang="en-US" sz="1050" dirty="0"/>
              <a:t>：</a:t>
            </a:r>
          </a:p>
          <a:p>
            <a:r>
              <a:rPr lang="en-US" sz="1050" dirty="0" err="1"/>
              <a:t>如果一个月后西瓜真的跌到</a:t>
            </a:r>
            <a:r>
              <a:rPr lang="en-US" sz="1050" dirty="0"/>
              <a:t> 5 元，</a:t>
            </a:r>
            <a:br>
              <a:rPr lang="en-US" sz="1050" dirty="0"/>
            </a:br>
            <a:r>
              <a:rPr lang="en-US" sz="1050" dirty="0" err="1"/>
              <a:t>我也要按</a:t>
            </a:r>
            <a:r>
              <a:rPr lang="en-US" sz="1050" dirty="0"/>
              <a:t> 20 </a:t>
            </a:r>
            <a:r>
              <a:rPr lang="en-US" sz="1050" dirty="0" err="1"/>
              <a:t>元把西瓜买下来</a:t>
            </a:r>
            <a:r>
              <a:rPr lang="en-US" sz="1050" dirty="0"/>
              <a:t>。</a:t>
            </a:r>
          </a:p>
          <a:p>
            <a:r>
              <a:rPr lang="en-US" sz="1050" dirty="0" err="1"/>
              <a:t>所以，</a:t>
            </a:r>
            <a:r>
              <a:rPr lang="en-US" sz="1050" b="1" dirty="0" err="1"/>
              <a:t>卖出</a:t>
            </a:r>
            <a:r>
              <a:rPr lang="en-US" sz="1050" b="1" dirty="0"/>
              <a:t> Put </a:t>
            </a:r>
            <a:r>
              <a:rPr lang="en-US" sz="1050" b="1" dirty="0" err="1"/>
              <a:t>的风险在于：价格大跌</a:t>
            </a:r>
            <a:r>
              <a:rPr lang="en-US" sz="1050" b="1" dirty="0"/>
              <a:t>。</a:t>
            </a:r>
            <a:endParaRPr lang="en-US" sz="1050" dirty="0"/>
          </a:p>
          <a:p>
            <a:r>
              <a:rPr lang="en-US" sz="1050" dirty="0" err="1"/>
              <a:t>如果西瓜没有跌，还是</a:t>
            </a:r>
            <a:r>
              <a:rPr lang="en-US" sz="1050" dirty="0"/>
              <a:t> 20 </a:t>
            </a:r>
            <a:r>
              <a:rPr lang="en-US" sz="1050" dirty="0" err="1"/>
              <a:t>元，甚至涨到</a:t>
            </a:r>
            <a:r>
              <a:rPr lang="en-US" sz="1050" dirty="0"/>
              <a:t> 30 元，</a:t>
            </a:r>
            <a:br>
              <a:rPr lang="en-US" sz="1050" dirty="0"/>
            </a:br>
            <a:r>
              <a:rPr lang="en-US" sz="1050" dirty="0" err="1"/>
              <a:t>买方不会用这个权利</a:t>
            </a:r>
            <a:r>
              <a:rPr lang="en-US" sz="1050" dirty="0"/>
              <a:t>，</a:t>
            </a:r>
            <a:br>
              <a:rPr lang="en-US" sz="1050" dirty="0"/>
            </a:br>
            <a:r>
              <a:rPr lang="en-US" sz="1050" dirty="0" err="1"/>
              <a:t>你就把</a:t>
            </a:r>
            <a:r>
              <a:rPr lang="en-US" sz="1050" dirty="0"/>
              <a:t> 2 </a:t>
            </a:r>
            <a:r>
              <a:rPr lang="en-US" sz="1050" dirty="0" err="1"/>
              <a:t>元保费留下</a:t>
            </a:r>
            <a:r>
              <a:rPr lang="en-US" sz="1050" dirty="0"/>
              <a:t>。</a:t>
            </a:r>
          </a:p>
          <a:p>
            <a:endParaRPr lang="en-US" sz="1050" dirty="0"/>
          </a:p>
          <a:p>
            <a:r>
              <a:rPr lang="zh-CN" altLang="en-US" sz="1050" dirty="0">
                <a:highlight>
                  <a:srgbClr val="FFFF00"/>
                </a:highlight>
              </a:rPr>
              <a:t>如果你觉得绕，你可以简单的把卖</a:t>
            </a:r>
            <a:r>
              <a:rPr lang="en-US" altLang="zh-CN" sz="1050" dirty="0">
                <a:highlight>
                  <a:srgbClr val="FFFF00"/>
                </a:highlight>
              </a:rPr>
              <a:t>Put</a:t>
            </a:r>
            <a:r>
              <a:rPr lang="zh-CN" altLang="en-US" sz="1050" dirty="0">
                <a:highlight>
                  <a:srgbClr val="FFFF00"/>
                </a:highlight>
              </a:rPr>
              <a:t>理解成看涨。这跟买</a:t>
            </a:r>
            <a:r>
              <a:rPr lang="en-US" altLang="zh-CN" sz="1050" dirty="0">
                <a:highlight>
                  <a:srgbClr val="FFFF00"/>
                </a:highlight>
              </a:rPr>
              <a:t>Put</a:t>
            </a:r>
            <a:r>
              <a:rPr lang="zh-CN" altLang="en-US" sz="1050" dirty="0">
                <a:highlight>
                  <a:srgbClr val="FFFF00"/>
                </a:highlight>
              </a:rPr>
              <a:t>是反方向的。</a:t>
            </a:r>
            <a:endParaRPr lang="en-US" altLang="zh-CN" sz="1050" dirty="0">
              <a:highlight>
                <a:srgbClr val="FFFF00"/>
              </a:highlight>
            </a:endParaRPr>
          </a:p>
          <a:p>
            <a:endParaRPr lang="en-US" sz="1050" dirty="0">
              <a:highlight>
                <a:srgbClr val="FFFF00"/>
              </a:highlight>
            </a:endParaRPr>
          </a:p>
          <a:p>
            <a:r>
              <a:rPr lang="en-US" sz="1050" b="1" dirty="0"/>
              <a:t>卖 Put：怕大跌。</a:t>
            </a:r>
            <a:br>
              <a:rPr lang="en-US" sz="1050" dirty="0"/>
            </a:br>
            <a:r>
              <a:rPr lang="en-US" sz="1050" dirty="0" err="1"/>
              <a:t>你收保费，但要承担价格下跌后的接盘风险</a:t>
            </a:r>
            <a:r>
              <a:rPr lang="en-US" sz="1050" dirty="0"/>
              <a:t>。</a:t>
            </a:r>
            <a:endParaRPr lang="en-US" sz="1050" dirty="0">
              <a:highlight>
                <a:srgbClr val="FFFF00"/>
              </a:highlight>
            </a:endParaRPr>
          </a:p>
          <a:p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3｜为什么我们更喜欢做卖方？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卖方赚的不是“神奇预测”，而是时间价值、概率优势和风险管理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卖方逻辑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777240" y="1417320"/>
            <a:ext cx="3794760" cy="4343400"/>
          </a:xfrm>
          <a:prstGeom prst="roundRect">
            <a:avLst>
              <a:gd name="adj" fmla="val 3855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024128" y="1783080"/>
            <a:ext cx="3291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</a:rPr>
              <a:t>卖方像保险公司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143000" y="2423160"/>
            <a:ext cx="3063240" cy="10972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E9D9"/>
                </a:solidFill>
              </a:rPr>
              <a:t>收很多人的小保费</a:t>
            </a:r>
            <a:endParaRPr lang="en-US" sz="1700" dirty="0"/>
          </a:p>
          <a:p>
            <a:pPr marL="0" indent="0" algn="ctr">
              <a:buNone/>
            </a:pPr>
            <a:r>
              <a:rPr lang="en-US" sz="1700" b="1" dirty="0">
                <a:solidFill>
                  <a:srgbClr val="FFE9D9"/>
                </a:solidFill>
              </a:rPr>
              <a:t>承担少数时候的大赔付</a:t>
            </a:r>
            <a:endParaRPr lang="en-US" sz="1700" dirty="0"/>
          </a:p>
          <a:p>
            <a:pPr marL="0" indent="0" algn="ctr">
              <a:buNone/>
            </a:pPr>
            <a:r>
              <a:rPr lang="en-US" sz="1700" b="1" dirty="0">
                <a:solidFill>
                  <a:srgbClr val="FFE9D9"/>
                </a:solidFill>
              </a:rPr>
              <a:t>靠的是长期概率和风控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1051560" y="4160520"/>
            <a:ext cx="32461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核心：不要让一次风险事件毁掉全部收益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983480" y="1371600"/>
            <a:ext cx="1874520" cy="1234440"/>
          </a:xfrm>
          <a:prstGeom prst="roundRect">
            <a:avLst>
              <a:gd name="adj" fmla="val 7407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5166360" y="1508760"/>
            <a:ext cx="15087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时间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166360" y="1847088"/>
            <a:ext cx="150876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Theta 衰减对卖方更友好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7132320" y="1371600"/>
            <a:ext cx="1874520" cy="1234440"/>
          </a:xfrm>
          <a:prstGeom prst="roundRect">
            <a:avLst>
              <a:gd name="adj" fmla="val 7407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7315200" y="1508760"/>
            <a:ext cx="15087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3F7D58"/>
                </a:solidFill>
              </a:rPr>
              <a:t>概率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7315200" y="1847088"/>
            <a:ext cx="150876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不需要大涨大跌，只要“不出事”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9281160" y="1371600"/>
            <a:ext cx="1874520" cy="1234440"/>
          </a:xfrm>
          <a:prstGeom prst="roundRect">
            <a:avLst>
              <a:gd name="adj" fmla="val 7407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464040" y="1508760"/>
            <a:ext cx="15087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体验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9464040" y="1847088"/>
            <a:ext cx="150876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 err="1">
                <a:solidFill>
                  <a:srgbClr val="17202A"/>
                </a:solidFill>
              </a:rPr>
              <a:t>很多时候会有正反馈</a:t>
            </a:r>
            <a:endParaRPr lang="en-US" sz="1050" dirty="0">
              <a:solidFill>
                <a:srgbClr val="17202A"/>
              </a:solidFill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983480" y="3154680"/>
            <a:ext cx="6217920" cy="1755648"/>
          </a:xfrm>
          <a:prstGeom prst="roundRect">
            <a:avLst>
              <a:gd name="adj" fmla="val 5208"/>
            </a:avLst>
          </a:prstGeom>
          <a:solidFill>
            <a:srgbClr val="FFFAEF"/>
          </a:solidFill>
          <a:ln w="15240">
            <a:solidFill>
              <a:srgbClr val="D8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5166360" y="3291840"/>
            <a:ext cx="58521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8A24A"/>
                </a:solidFill>
              </a:rPr>
              <a:t>更像经营，不像赌博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5166360" y="3630168"/>
            <a:ext cx="5852160" cy="4480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卖方不是追求一单翻倍，而是追求：小额、多次、可重复、可管理。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真正赚钱的前提不是“每次都对”，而是亏损可控、仓位合理、长期执行。</a:t>
            </a:r>
            <a:endParaRPr lang="en-US" sz="1050" dirty="0"/>
          </a:p>
        </p:txBody>
      </p:sp>
      <p:sp>
        <p:nvSpPr>
          <p:cNvPr id="23" name="Text 18">
            <a:extLst>
              <a:ext uri="{FF2B5EF4-FFF2-40B4-BE49-F238E27FC236}">
                <a16:creationId xmlns:a16="http://schemas.microsoft.com/office/drawing/2014/main" id="{FBD89CDE-380C-75FE-C259-5720B04A54E9}"/>
              </a:ext>
            </a:extLst>
          </p:cNvPr>
          <p:cNvSpPr/>
          <p:nvPr/>
        </p:nvSpPr>
        <p:spPr>
          <a:xfrm>
            <a:off x="5143500" y="4078224"/>
            <a:ext cx="58521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zh-CN" altLang="en-US" sz="1300" dirty="0">
                <a:solidFill>
                  <a:srgbClr val="EE0000"/>
                </a:solidFill>
              </a:rPr>
              <a:t>历史盈利数据在：</a:t>
            </a:r>
            <a:r>
              <a:rPr lang="en-US" altLang="zh-CN" sz="1300" dirty="0">
                <a:solidFill>
                  <a:srgbClr val="EE0000"/>
                </a:solidFill>
              </a:rPr>
              <a:t>https://spxsellers.com</a:t>
            </a:r>
            <a:endParaRPr lang="en-US" sz="1300" dirty="0">
              <a:solidFill>
                <a:srgbClr val="EE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4｜卖方的缺点：赚得固定，亏损必须控住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 err="1">
                <a:solidFill>
                  <a:srgbClr val="6E6258"/>
                </a:solidFill>
              </a:rPr>
              <a:t>卖方不是捡钱。</a:t>
            </a:r>
            <a:r>
              <a:rPr lang="en-US" sz="1050" dirty="0" err="1">
                <a:solidFill>
                  <a:srgbClr val="EE0000"/>
                </a:solidFill>
              </a:rPr>
              <a:t>裸卖单腿期权</a:t>
            </a:r>
            <a:r>
              <a:rPr lang="zh-CN" altLang="en-US" sz="1600" dirty="0">
                <a:solidFill>
                  <a:srgbClr val="EE0000"/>
                </a:solidFill>
              </a:rPr>
              <a:t>极其</a:t>
            </a:r>
            <a:r>
              <a:rPr lang="en-US" sz="1050" dirty="0" err="1">
                <a:solidFill>
                  <a:srgbClr val="EE0000"/>
                </a:solidFill>
              </a:rPr>
              <a:t>危险</a:t>
            </a:r>
            <a:r>
              <a:rPr lang="en-US" sz="1050" dirty="0">
                <a:solidFill>
                  <a:srgbClr val="EE0000"/>
                </a:solidFill>
              </a:rPr>
              <a:t>。</a:t>
            </a:r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风险认知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822960" y="1417320"/>
            <a:ext cx="4754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3F7D58"/>
                </a:solidFill>
              </a:rPr>
              <a:t>最多赚：一开始收到的权利金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822960" y="1920240"/>
            <a:ext cx="4389120" cy="502920"/>
          </a:xfrm>
          <a:prstGeom prst="rect">
            <a:avLst/>
          </a:prstGeom>
          <a:solidFill>
            <a:srgbClr val="E8F1EA"/>
          </a:solidFill>
          <a:ln w="1270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68680" y="2039112"/>
            <a:ext cx="427939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3F7D58"/>
                </a:solidFill>
              </a:rPr>
              <a:t>赚 $100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22960" y="2834640"/>
            <a:ext cx="5669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B84B3C"/>
                </a:solidFill>
              </a:rPr>
              <a:t>潜在亏损：如果没有保护腿，可能远大于收入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822960" y="3337560"/>
            <a:ext cx="5897880" cy="502920"/>
          </a:xfrm>
          <a:prstGeom prst="rect">
            <a:avLst/>
          </a:prstGeom>
          <a:solidFill>
            <a:srgbClr val="F7E1DD"/>
          </a:solidFill>
          <a:ln w="1270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868680" y="3456432"/>
            <a:ext cx="578815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4B3C"/>
                </a:solidFill>
              </a:rPr>
              <a:t>亏 $300、$900，甚至更多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7406640" y="1188720"/>
            <a:ext cx="3794760" cy="3931920"/>
          </a:xfrm>
          <a:prstGeom prst="roundRect">
            <a:avLst>
              <a:gd name="adj" fmla="val 2410"/>
            </a:avLst>
          </a:prstGeom>
          <a:solidFill>
            <a:srgbClr val="FFF5F3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589520" y="1325880"/>
            <a:ext cx="342900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新手别裸卖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7589520" y="1664208"/>
            <a:ext cx="3429000" cy="3337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裸卖 Put / Call 的问题：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收入上限很小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风险扩张很快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方向错了会非常难受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不止损容易一次亏掉很多次盈利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SPX 是现金结算，不会被分配股票，但现金亏损同样可能很大。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868680" y="4709160"/>
            <a:ext cx="5852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44C73"/>
                </a:solidFill>
              </a:rPr>
              <a:t>傻白建议：不要带着“一把暴富”的心态做卖方。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5｜期权常用元素：看懂这一页，后面就不慌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先不用背公式，先知道每个词在说什么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期权身份证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841248" y="1417320"/>
            <a:ext cx="10515600" cy="4370832"/>
          </a:xfrm>
          <a:prstGeom prst="roundRect">
            <a:avLst>
              <a:gd name="adj" fmla="val 3347"/>
            </a:avLst>
          </a:prstGeom>
          <a:solidFill>
            <a:srgbClr val="FFFFFF"/>
          </a:solidFill>
          <a:ln w="1524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143000" y="17830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FFF9F0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1252728" y="19385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 err="1">
                <a:solidFill>
                  <a:srgbClr val="D97845"/>
                </a:solidFill>
              </a:rPr>
              <a:t>标的价格</a:t>
            </a:r>
            <a:r>
              <a:rPr lang="zh-CN" altLang="en-US" sz="1300" b="1" dirty="0">
                <a:solidFill>
                  <a:srgbClr val="D97845"/>
                </a:solidFill>
              </a:rPr>
              <a:t>*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271016" y="22860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SPX 现在在哪里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657600" y="17830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E6EEF7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767328" y="19385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44C73"/>
                </a:solidFill>
              </a:rPr>
              <a:t>Strike</a:t>
            </a:r>
            <a:r>
              <a:rPr lang="zh-CN" altLang="en-US" sz="1300" b="1" dirty="0">
                <a:solidFill>
                  <a:srgbClr val="244C73"/>
                </a:solidFill>
              </a:rPr>
              <a:t>*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3785616" y="22860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合同约定的危险线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6172200" y="17830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FFF9F0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281928" y="19385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 err="1">
                <a:solidFill>
                  <a:srgbClr val="D97845"/>
                </a:solidFill>
              </a:rPr>
              <a:t>到期日</a:t>
            </a:r>
            <a:r>
              <a:rPr lang="zh-CN" altLang="en-US" sz="1300" b="1" dirty="0">
                <a:solidFill>
                  <a:srgbClr val="D97845"/>
                </a:solidFill>
              </a:rPr>
              <a:t>*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300216" y="22860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0DTE=</a:t>
            </a:r>
            <a:r>
              <a:rPr lang="en-US" sz="1050" dirty="0" err="1">
                <a:solidFill>
                  <a:srgbClr val="17202A"/>
                </a:solidFill>
              </a:rPr>
              <a:t>当天到期</a:t>
            </a:r>
            <a:r>
              <a:rPr lang="en-US" sz="1050" dirty="0">
                <a:solidFill>
                  <a:srgbClr val="17202A"/>
                </a:solidFill>
              </a:rPr>
              <a:t>，</a:t>
            </a:r>
            <a:r>
              <a:rPr lang="zh-CN" altLang="en-US" sz="1050" dirty="0">
                <a:solidFill>
                  <a:srgbClr val="17202A"/>
                </a:solidFill>
              </a:rPr>
              <a:t>价格</a:t>
            </a:r>
            <a:r>
              <a:rPr lang="en-US" sz="1050" dirty="0" err="1">
                <a:solidFill>
                  <a:srgbClr val="17202A"/>
                </a:solidFill>
              </a:rPr>
              <a:t>变化很快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686800" y="17830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E6EEF7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8796528" y="19385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 err="1">
                <a:solidFill>
                  <a:srgbClr val="244C73"/>
                </a:solidFill>
              </a:rPr>
              <a:t>权利金</a:t>
            </a:r>
            <a:r>
              <a:rPr lang="zh-CN" altLang="en-US" sz="1300" b="1" dirty="0">
                <a:solidFill>
                  <a:srgbClr val="244C73"/>
                </a:solidFill>
              </a:rPr>
              <a:t>*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8814816" y="22860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买方付的钱，卖方收的钱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1143000" y="36118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FFF9F0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1252728" y="37673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97845"/>
                </a:solidFill>
              </a:rPr>
              <a:t>Delta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271016" y="41148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粗略理解为靠近危险区的程度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657600" y="36118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E6EEF7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3767328" y="37673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44C73"/>
                </a:solidFill>
              </a:rPr>
              <a:t>Gamma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3785616" y="41148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0DTE 最凶，价格靠近时变化很快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6172200" y="36118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FFF9F0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6281928" y="37673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97845"/>
                </a:solidFill>
              </a:rPr>
              <a:t>Theta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6300216" y="41148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时间价值衰减，卖方的朋友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8686800" y="3611880"/>
            <a:ext cx="2057400" cy="1234440"/>
          </a:xfrm>
          <a:prstGeom prst="roundRect">
            <a:avLst>
              <a:gd name="adj" fmla="val 7407"/>
            </a:avLst>
          </a:prstGeom>
          <a:solidFill>
            <a:srgbClr val="E6EEF7"/>
          </a:solidFill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796528" y="3767328"/>
            <a:ext cx="183794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44C73"/>
                </a:solidFill>
              </a:rPr>
              <a:t>买/卖</a:t>
            </a:r>
            <a:r>
              <a:rPr lang="zh-CN" altLang="en-US" sz="1300" b="1" dirty="0">
                <a:solidFill>
                  <a:srgbClr val="244C73"/>
                </a:solidFill>
              </a:rPr>
              <a:t>*</a:t>
            </a:r>
            <a:endParaRPr lang="en-US" sz="1300" dirty="0"/>
          </a:p>
        </p:txBody>
      </p:sp>
      <p:sp>
        <p:nvSpPr>
          <p:cNvPr id="30" name="Text 28"/>
          <p:cNvSpPr/>
          <p:nvPr/>
        </p:nvSpPr>
        <p:spPr>
          <a:xfrm>
            <a:off x="8814816" y="4114800"/>
            <a:ext cx="1801368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17202A"/>
                </a:solidFill>
              </a:rPr>
              <a:t>买=买权利；卖=收保费、承担义务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1046123" y="5161788"/>
            <a:ext cx="99669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zh-CN" altLang="en-US" sz="1600" b="1" dirty="0">
                <a:solidFill>
                  <a:srgbClr val="B84B3C"/>
                </a:solidFill>
              </a:rPr>
              <a:t>请利用</a:t>
            </a:r>
            <a:r>
              <a:rPr lang="en-US" altLang="zh-CN" sz="1600" b="1" dirty="0">
                <a:solidFill>
                  <a:srgbClr val="B84B3C"/>
                </a:solidFill>
              </a:rPr>
              <a:t>AI</a:t>
            </a:r>
            <a:r>
              <a:rPr lang="zh-CN" altLang="en-US" sz="1600" b="1" dirty="0">
                <a:solidFill>
                  <a:srgbClr val="B84B3C"/>
                </a:solidFill>
              </a:rPr>
              <a:t>把上面带*的概念搞懂，这是你入门的必须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6｜解决裸卖风险：Vertical Credit Spread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卖一条腿收保费，再买一条腿做保护，把最大亏损锁住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核心策略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777240" y="1325880"/>
            <a:ext cx="3886200" cy="4297680"/>
          </a:xfrm>
          <a:prstGeom prst="roundRect">
            <a:avLst>
              <a:gd name="adj" fmla="val 2353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60120" y="1463040"/>
            <a:ext cx="35204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组合结构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60120" y="1801368"/>
            <a:ext cx="3520440" cy="3703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以 Put Credit Spread （</a:t>
            </a:r>
            <a:r>
              <a:rPr lang="zh-CN" altLang="en-US" sz="1050" dirty="0">
                <a:solidFill>
                  <a:srgbClr val="17202A"/>
                </a:solidFill>
              </a:rPr>
              <a:t>卖出看涨价差期权）</a:t>
            </a:r>
            <a:r>
              <a:rPr lang="en-US" sz="1050" dirty="0" err="1">
                <a:solidFill>
                  <a:srgbClr val="17202A"/>
                </a:solidFill>
              </a:rPr>
              <a:t>为例</a:t>
            </a:r>
            <a:r>
              <a:rPr lang="en-US" sz="1050" dirty="0">
                <a:solidFill>
                  <a:srgbClr val="17202A"/>
                </a:solidFill>
              </a:rPr>
              <a:t>：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卖出 7340 Put：收权利金，但承担跌破 7340 的风险。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买入 7330 Put：买保护，防止亏损无限扩大。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 err="1">
                <a:solidFill>
                  <a:srgbClr val="17202A"/>
                </a:solidFill>
              </a:rPr>
              <a:t>两条腿同方向（</a:t>
            </a:r>
            <a:r>
              <a:rPr lang="en-US" altLang="zh-CN" sz="1050" dirty="0" err="1">
                <a:solidFill>
                  <a:srgbClr val="17202A"/>
                </a:solidFill>
              </a:rPr>
              <a:t>Put</a:t>
            </a:r>
            <a:r>
              <a:rPr lang="zh-CN" altLang="en-US" sz="1050" dirty="0">
                <a:solidFill>
                  <a:srgbClr val="17202A"/>
                </a:solidFill>
              </a:rPr>
              <a:t>或者</a:t>
            </a:r>
            <a:r>
              <a:rPr lang="en-US" altLang="zh-CN" sz="1050" dirty="0">
                <a:solidFill>
                  <a:srgbClr val="17202A"/>
                </a:solidFill>
              </a:rPr>
              <a:t>Call</a:t>
            </a:r>
            <a:r>
              <a:rPr lang="zh-CN" altLang="en-US" sz="1050" dirty="0">
                <a:solidFill>
                  <a:srgbClr val="17202A"/>
                </a:solidFill>
              </a:rPr>
              <a:t>）</a:t>
            </a:r>
            <a:r>
              <a:rPr lang="en-US" sz="1050" dirty="0">
                <a:solidFill>
                  <a:srgbClr val="17202A"/>
                </a:solidFill>
              </a:rPr>
              <a:t>、同</a:t>
            </a:r>
            <a:r>
              <a:rPr lang="zh-CN" altLang="en-US" sz="1050" dirty="0">
                <a:solidFill>
                  <a:srgbClr val="17202A"/>
                </a:solidFill>
              </a:rPr>
              <a:t>时间</a:t>
            </a:r>
            <a:r>
              <a:rPr lang="en-US" sz="1050" dirty="0" err="1">
                <a:solidFill>
                  <a:srgbClr val="17202A"/>
                </a:solidFill>
              </a:rPr>
              <a:t>到期、不同</a:t>
            </a:r>
            <a:r>
              <a:rPr lang="en-US" sz="1050" dirty="0">
                <a:solidFill>
                  <a:srgbClr val="17202A"/>
                </a:solidFill>
              </a:rPr>
              <a:t> Strike，所以叫 vertical spread。</a:t>
            </a:r>
          </a:p>
          <a:p>
            <a:pPr marL="0" indent="0">
              <a:buNone/>
            </a:pPr>
            <a:endParaRPr lang="en-US" sz="1050" dirty="0">
              <a:solidFill>
                <a:srgbClr val="17202A"/>
              </a:solidFill>
            </a:endParaRPr>
          </a:p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这个例子里：</a:t>
            </a:r>
            <a:endParaRPr lang="en-US" altLang="zh-CN" sz="1050" dirty="0">
              <a:solidFill>
                <a:srgbClr val="17202A"/>
              </a:solidFill>
            </a:endParaRPr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7340</a:t>
            </a:r>
            <a:r>
              <a:rPr lang="zh-CN" altLang="en-US" sz="1050" dirty="0">
                <a:solidFill>
                  <a:srgbClr val="17202A"/>
                </a:solidFill>
              </a:rPr>
              <a:t>是我们的</a:t>
            </a:r>
            <a:r>
              <a:rPr lang="en-US" altLang="zh-CN" sz="1050" dirty="0">
                <a:solidFill>
                  <a:srgbClr val="17202A"/>
                </a:solidFill>
              </a:rPr>
              <a:t>“</a:t>
            </a:r>
            <a:r>
              <a:rPr lang="zh-CN" altLang="en-US" sz="1050" dirty="0">
                <a:solidFill>
                  <a:srgbClr val="17202A"/>
                </a:solidFill>
              </a:rPr>
              <a:t>赚钱线</a:t>
            </a:r>
            <a:r>
              <a:rPr lang="en-US" altLang="zh-CN" sz="1050" dirty="0">
                <a:solidFill>
                  <a:srgbClr val="17202A"/>
                </a:solidFill>
              </a:rPr>
              <a:t>”</a:t>
            </a:r>
            <a:r>
              <a:rPr lang="zh-CN" altLang="en-US" sz="1050" dirty="0">
                <a:solidFill>
                  <a:srgbClr val="17202A"/>
                </a:solidFill>
              </a:rPr>
              <a:t>：只有最后的价格高于这个价格，我们才能赚</a:t>
            </a:r>
            <a:r>
              <a:rPr lang="en-US" altLang="zh-CN" sz="1050" dirty="0">
                <a:solidFill>
                  <a:srgbClr val="17202A"/>
                </a:solidFill>
              </a:rPr>
              <a:t>100%</a:t>
            </a:r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7330</a:t>
            </a:r>
            <a:r>
              <a:rPr lang="zh-CN" altLang="en-US" sz="1050" dirty="0">
                <a:solidFill>
                  <a:srgbClr val="17202A"/>
                </a:solidFill>
              </a:rPr>
              <a:t>是我们的</a:t>
            </a:r>
            <a:r>
              <a:rPr lang="en-US" altLang="zh-CN" sz="1050" dirty="0">
                <a:solidFill>
                  <a:srgbClr val="17202A"/>
                </a:solidFill>
              </a:rPr>
              <a:t>“</a:t>
            </a:r>
            <a:r>
              <a:rPr lang="zh-CN" altLang="en-US" sz="1050" dirty="0">
                <a:solidFill>
                  <a:srgbClr val="17202A"/>
                </a:solidFill>
              </a:rPr>
              <a:t>保护线</a:t>
            </a:r>
            <a:r>
              <a:rPr lang="en-US" altLang="zh-CN" sz="1050" dirty="0">
                <a:solidFill>
                  <a:srgbClr val="17202A"/>
                </a:solidFill>
              </a:rPr>
              <a:t>”</a:t>
            </a:r>
            <a:r>
              <a:rPr lang="zh-CN" altLang="en-US" sz="1050" dirty="0">
                <a:solidFill>
                  <a:srgbClr val="17202A"/>
                </a:solidFill>
              </a:rPr>
              <a:t>，也可以理解成</a:t>
            </a:r>
            <a:r>
              <a:rPr lang="en-US" altLang="zh-CN" sz="1050" dirty="0">
                <a:solidFill>
                  <a:srgbClr val="17202A"/>
                </a:solidFill>
              </a:rPr>
              <a:t>“</a:t>
            </a:r>
            <a:r>
              <a:rPr lang="zh-CN" altLang="en-US" sz="1050" dirty="0">
                <a:solidFill>
                  <a:srgbClr val="17202A"/>
                </a:solidFill>
              </a:rPr>
              <a:t>最大亏损线</a:t>
            </a:r>
            <a:r>
              <a:rPr lang="en-US" altLang="zh-CN" sz="1050" dirty="0">
                <a:solidFill>
                  <a:srgbClr val="17202A"/>
                </a:solidFill>
              </a:rPr>
              <a:t>”</a:t>
            </a:r>
            <a:r>
              <a:rPr lang="zh-CN" altLang="en-US" sz="1050" dirty="0">
                <a:solidFill>
                  <a:srgbClr val="17202A"/>
                </a:solidFill>
              </a:rPr>
              <a:t>。如果到期，价格低于</a:t>
            </a:r>
            <a:r>
              <a:rPr lang="en-US" altLang="zh-CN" sz="1050" dirty="0">
                <a:solidFill>
                  <a:srgbClr val="17202A"/>
                </a:solidFill>
              </a:rPr>
              <a:t>7330</a:t>
            </a:r>
            <a:r>
              <a:rPr lang="zh-CN" altLang="en-US" sz="1050" dirty="0">
                <a:solidFill>
                  <a:srgbClr val="17202A"/>
                </a:solidFill>
              </a:rPr>
              <a:t>，我们的保证金就全部亏完了。</a:t>
            </a:r>
            <a:endParaRPr lang="en-US" altLang="zh-CN" sz="1050" dirty="0">
              <a:solidFill>
                <a:srgbClr val="17202A"/>
              </a:solidFill>
            </a:endParaRPr>
          </a:p>
          <a:p>
            <a:pPr marL="0" indent="0">
              <a:buNone/>
            </a:pPr>
            <a:endParaRPr lang="en-US" sz="1050" dirty="0">
              <a:solidFill>
                <a:srgbClr val="17202A"/>
              </a:solidFill>
            </a:endParaRPr>
          </a:p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问题来了，如果最后价格卡在中间，盈亏怎么计算？</a:t>
            </a:r>
            <a:endParaRPr lang="en-US" altLang="zh-CN" sz="1050" dirty="0">
              <a:solidFill>
                <a:srgbClr val="17202A"/>
              </a:solidFill>
            </a:endParaRPr>
          </a:p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很简单，一定是亏，但是亏损大小取决于离</a:t>
            </a:r>
            <a:r>
              <a:rPr lang="en-US" altLang="zh-CN" sz="1050" dirty="0">
                <a:solidFill>
                  <a:srgbClr val="17202A"/>
                </a:solidFill>
              </a:rPr>
              <a:t>7340</a:t>
            </a:r>
            <a:r>
              <a:rPr lang="zh-CN" altLang="en-US" sz="1050" dirty="0">
                <a:solidFill>
                  <a:srgbClr val="17202A"/>
                </a:solidFill>
              </a:rPr>
              <a:t>的距离，比如，</a:t>
            </a:r>
            <a:r>
              <a:rPr lang="en-US" altLang="zh-CN" sz="1050" dirty="0">
                <a:solidFill>
                  <a:srgbClr val="17202A"/>
                </a:solidFill>
              </a:rPr>
              <a:t>7339</a:t>
            </a:r>
            <a:r>
              <a:rPr lang="zh-CN" altLang="en-US" sz="1050" dirty="0">
                <a:solidFill>
                  <a:srgbClr val="17202A"/>
                </a:solidFill>
              </a:rPr>
              <a:t>，亏</a:t>
            </a:r>
            <a:r>
              <a:rPr lang="en-US" altLang="zh-CN" sz="1050" dirty="0">
                <a:solidFill>
                  <a:srgbClr val="17202A"/>
                </a:solidFill>
              </a:rPr>
              <a:t>100;</a:t>
            </a:r>
            <a:r>
              <a:rPr lang="zh-CN" altLang="en-US" sz="1050" dirty="0">
                <a:solidFill>
                  <a:srgbClr val="17202A"/>
                </a:solidFill>
              </a:rPr>
              <a:t> </a:t>
            </a:r>
            <a:r>
              <a:rPr lang="en-US" altLang="zh-CN" sz="1050" dirty="0">
                <a:solidFill>
                  <a:srgbClr val="17202A"/>
                </a:solidFill>
              </a:rPr>
              <a:t>7338</a:t>
            </a:r>
            <a:r>
              <a:rPr lang="zh-CN" altLang="en-US" sz="1050" dirty="0">
                <a:solidFill>
                  <a:srgbClr val="17202A"/>
                </a:solidFill>
              </a:rPr>
              <a:t>，亏</a:t>
            </a:r>
            <a:r>
              <a:rPr lang="en-US" altLang="zh-CN" sz="1050" dirty="0">
                <a:solidFill>
                  <a:srgbClr val="17202A"/>
                </a:solidFill>
              </a:rPr>
              <a:t>200; 7337</a:t>
            </a:r>
            <a:r>
              <a:rPr lang="zh-CN" altLang="en-US" sz="1050" dirty="0">
                <a:solidFill>
                  <a:srgbClr val="17202A"/>
                </a:solidFill>
              </a:rPr>
              <a:t>，亏</a:t>
            </a:r>
            <a:r>
              <a:rPr lang="en-US" altLang="zh-CN" sz="1050" dirty="0">
                <a:solidFill>
                  <a:srgbClr val="17202A"/>
                </a:solidFill>
              </a:rPr>
              <a:t>300……</a:t>
            </a:r>
            <a:r>
              <a:rPr lang="zh-CN" altLang="en-US" sz="1050" dirty="0">
                <a:solidFill>
                  <a:srgbClr val="17202A"/>
                </a:solidFill>
              </a:rPr>
              <a:t> </a:t>
            </a:r>
            <a:r>
              <a:rPr lang="en-US" altLang="zh-CN" sz="1050" dirty="0">
                <a:solidFill>
                  <a:srgbClr val="17202A"/>
                </a:solidFill>
              </a:rPr>
              <a:t>7330</a:t>
            </a:r>
            <a:r>
              <a:rPr lang="zh-CN" altLang="en-US" sz="1050" dirty="0">
                <a:solidFill>
                  <a:srgbClr val="17202A"/>
                </a:solidFill>
              </a:rPr>
              <a:t>及以下，我们亏</a:t>
            </a:r>
            <a:r>
              <a:rPr lang="en-US" altLang="zh-CN" sz="1050" dirty="0">
                <a:solidFill>
                  <a:srgbClr val="17202A"/>
                </a:solidFill>
              </a:rPr>
              <a:t>900</a:t>
            </a:r>
            <a:r>
              <a:rPr lang="zh-CN" altLang="en-US" sz="1050" dirty="0">
                <a:solidFill>
                  <a:srgbClr val="17202A"/>
                </a:solidFill>
              </a:rPr>
              <a:t>。</a:t>
            </a:r>
            <a:br>
              <a:rPr lang="en-US" sz="1050" dirty="0">
                <a:solidFill>
                  <a:srgbClr val="17202A"/>
                </a:solidFill>
              </a:rPr>
            </a:br>
            <a:endParaRPr lang="en-US" sz="1050" dirty="0">
              <a:solidFill>
                <a:srgbClr val="17202A"/>
              </a:solidFill>
            </a:endParaRPr>
          </a:p>
          <a:p>
            <a:pPr marL="0" indent="0">
              <a:buNone/>
            </a:pP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5394960" y="3429000"/>
            <a:ext cx="5303520" cy="0"/>
          </a:xfrm>
          <a:prstGeom prst="line">
            <a:avLst/>
          </a:prstGeom>
          <a:noFill/>
          <a:ln w="25400">
            <a:solidFill>
              <a:srgbClr val="17202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5669280" y="3246120"/>
            <a:ext cx="0" cy="365760"/>
          </a:xfrm>
          <a:prstGeom prst="line">
            <a:avLst/>
          </a:prstGeom>
          <a:noFill/>
          <a:ln w="2540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5285232" y="3703320"/>
            <a:ext cx="1005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7202A"/>
                </a:solidFill>
              </a:rPr>
              <a:t>7330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995160" y="3246120"/>
            <a:ext cx="0" cy="365760"/>
          </a:xfrm>
          <a:prstGeom prst="line">
            <a:avLst/>
          </a:prstGeom>
          <a:noFill/>
          <a:ln w="2540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611112" y="3703320"/>
            <a:ext cx="1005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4B3C"/>
                </a:solidFill>
              </a:rPr>
              <a:t>7340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9509760" y="3246120"/>
            <a:ext cx="0" cy="365760"/>
          </a:xfrm>
          <a:prstGeom prst="line">
            <a:avLst/>
          </a:prstGeom>
          <a:noFill/>
          <a:ln w="2540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9125712" y="3703320"/>
            <a:ext cx="1005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7202A"/>
                </a:solidFill>
              </a:rPr>
              <a:t>当前 7390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687568" y="2487168"/>
            <a:ext cx="1298448" cy="329184"/>
          </a:xfrm>
          <a:prstGeom prst="bracePair">
            <a:avLst/>
          </a:prstGeom>
          <a:noFill/>
          <a:ln w="1778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5742432" y="2084832"/>
            <a:ext cx="1143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D97845"/>
                </a:solidFill>
              </a:rPr>
              <a:t>10 点宽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7589520" y="1417320"/>
            <a:ext cx="3246120" cy="1143000"/>
          </a:xfrm>
          <a:prstGeom prst="roundRect">
            <a:avLst>
              <a:gd name="adj" fmla="val 8000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772400" y="1554480"/>
            <a:ext cx="28803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3F7D58"/>
                </a:solidFill>
              </a:rPr>
              <a:t>如果没跌破 7340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7772400" y="1892808"/>
            <a:ext cx="288036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权利金留下，1 手最多赚 $100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7589520" y="4572000"/>
            <a:ext cx="3246120" cy="1005840"/>
          </a:xfrm>
          <a:prstGeom prst="roundRect">
            <a:avLst>
              <a:gd name="adj" fmla="val 9091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7772400" y="4709160"/>
            <a:ext cx="28803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如果跌破 7330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7772400" y="5047488"/>
            <a:ext cx="28803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10 点宽亏满，扣掉权利金后最多亏 $900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7｜实际例子：7340 / 7330 Put Credit Spread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SPX 在 7390 附近，做一单当天到期的 10 点宽 PCS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案例演示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777240" y="1298448"/>
            <a:ext cx="3429000" cy="4224528"/>
          </a:xfrm>
          <a:prstGeom prst="roundRect">
            <a:avLst>
              <a:gd name="adj" fmla="val 2667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60120" y="1435608"/>
            <a:ext cx="3063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这单在赌什么？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60120" y="1773936"/>
            <a:ext cx="3063240" cy="36301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这不是赌 SPX 大涨。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我们赌的是：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到期时 SPX 不要跌破 7340。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只要它留在 7340 上方，这组 Put </a:t>
            </a:r>
            <a:r>
              <a:rPr lang="en-US" sz="1050" dirty="0" err="1">
                <a:solidFill>
                  <a:srgbClr val="17202A"/>
                </a:solidFill>
              </a:rPr>
              <a:t>到期价值归零，卖方保留权利金</a:t>
            </a:r>
            <a:r>
              <a:rPr lang="en-US" sz="1050" dirty="0">
                <a:solidFill>
                  <a:srgbClr val="17202A"/>
                </a:solidFill>
              </a:rPr>
              <a:t>。</a:t>
            </a:r>
          </a:p>
          <a:p>
            <a:pPr marL="0" indent="0">
              <a:buNone/>
            </a:pPr>
            <a:endParaRPr lang="en-US" sz="1050" dirty="0">
              <a:solidFill>
                <a:srgbClr val="17202A"/>
              </a:solidFill>
            </a:endParaRPr>
          </a:p>
          <a:p>
            <a:r>
              <a:rPr lang="zh-CN" altLang="en-US" sz="1050" dirty="0"/>
              <a:t>有人可能会问，你冒这么大的风险来换取那么点儿的收益值得么？能回本么？答案就在期望。因为我们的胜率大，所以最后的期望为正。详细期望计算可以去看：</a:t>
            </a:r>
            <a:r>
              <a:rPr lang="en-US" altLang="zh-CN" sz="1050" dirty="0"/>
              <a:t> https://spxsellers.com/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4617720" y="1325880"/>
            <a:ext cx="29260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7202A"/>
                </a:solidFill>
              </a:rPr>
              <a:t>7340 / 7330 PCS</a:t>
            </a:r>
            <a:endParaRPr lang="en-US" sz="2100" dirty="0"/>
          </a:p>
        </p:txBody>
      </p:sp>
      <p:sp>
        <p:nvSpPr>
          <p:cNvPr id="10" name="Shape 8"/>
          <p:cNvSpPr/>
          <p:nvPr/>
        </p:nvSpPr>
        <p:spPr>
          <a:xfrm>
            <a:off x="4663440" y="1965960"/>
            <a:ext cx="2834640" cy="868680"/>
          </a:xfrm>
          <a:prstGeom prst="roundRect">
            <a:avLst>
              <a:gd name="adj" fmla="val 10526"/>
            </a:avLst>
          </a:prstGeom>
          <a:solidFill>
            <a:srgbClr val="F8E5D7"/>
          </a:solidFill>
          <a:ln w="1397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4800600" y="2148840"/>
            <a:ext cx="2560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97845"/>
                </a:solidFill>
              </a:rPr>
              <a:t>卖出 7340 Put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D97845"/>
                </a:solidFill>
              </a:rPr>
              <a:t>收保费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4663440" y="3337560"/>
            <a:ext cx="2834640" cy="868680"/>
          </a:xfrm>
          <a:prstGeom prst="roundRect">
            <a:avLst>
              <a:gd name="adj" fmla="val 10526"/>
            </a:avLst>
          </a:prstGeom>
          <a:solidFill>
            <a:srgbClr val="E6EEF7"/>
          </a:solidFill>
          <a:ln w="1397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800600" y="3520440"/>
            <a:ext cx="2560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44C73"/>
                </a:solidFill>
              </a:rPr>
              <a:t>买入 7330 Put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244C73"/>
                </a:solidFill>
              </a:rPr>
              <a:t>做保护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6080760" y="2852928"/>
            <a:ext cx="0" cy="45720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8229600" y="1325880"/>
            <a:ext cx="3063240" cy="1188720"/>
          </a:xfrm>
          <a:prstGeom prst="roundRect">
            <a:avLst>
              <a:gd name="adj" fmla="val 7692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8412480" y="1463040"/>
            <a:ext cx="269748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3F7D58"/>
                </a:solidFill>
              </a:rPr>
              <a:t>最大盈利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8412480" y="1801368"/>
            <a:ext cx="269748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$1 权利金 × 100 = $100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8229600" y="2743200"/>
            <a:ext cx="3063240" cy="1188720"/>
          </a:xfrm>
          <a:prstGeom prst="roundRect">
            <a:avLst>
              <a:gd name="adj" fmla="val 7692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8412480" y="2880360"/>
            <a:ext cx="269748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最大亏损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8412480" y="3218688"/>
            <a:ext cx="269748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10 点宽 $1000 - $100 = $900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8229600" y="4160520"/>
            <a:ext cx="3063240" cy="1051560"/>
          </a:xfrm>
          <a:prstGeom prst="roundRect">
            <a:avLst>
              <a:gd name="adj" fmla="val 8696"/>
            </a:avLst>
          </a:prstGeom>
          <a:solidFill>
            <a:srgbClr val="FFFAEF"/>
          </a:solidFill>
          <a:ln w="15240">
            <a:solidFill>
              <a:srgbClr val="D8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8412480" y="4297680"/>
            <a:ext cx="269748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8A24A"/>
                </a:solidFill>
              </a:rPr>
              <a:t>关键理解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412480" y="4636008"/>
            <a:ext cx="269748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用 $900 的最大风险，换 $100 的最大收益；靠纪律和概率，不靠刺激。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8｜为什么不等到亏满？止损是卖方的生命线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卖方真正的操作，不是死扛到到期，而是提前管理风险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止损计算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777240" y="1874520"/>
            <a:ext cx="2331720" cy="960120"/>
          </a:xfrm>
          <a:prstGeom prst="chevron">
            <a:avLst/>
          </a:prstGeom>
          <a:solidFill>
            <a:srgbClr val="E8F1EA"/>
          </a:solidFill>
          <a:ln w="1270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60120" y="2084832"/>
            <a:ext cx="1920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F7D58"/>
                </a:solidFill>
              </a:rPr>
              <a:t>先卖出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3F7D58"/>
                </a:solidFill>
              </a:rPr>
              <a:t>收 $1 = $100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3337560" y="1874520"/>
            <a:ext cx="2331720" cy="960120"/>
          </a:xfrm>
          <a:prstGeom prst="chevron">
            <a:avLst/>
          </a:prstGeom>
          <a:solidFill>
            <a:srgbClr val="F7E1DD"/>
          </a:solidFill>
          <a:ln w="1270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520440" y="2084832"/>
            <a:ext cx="1920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84B3C"/>
                </a:solidFill>
              </a:rPr>
              <a:t>风险变大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 err="1">
                <a:solidFill>
                  <a:srgbClr val="B84B3C"/>
                </a:solidFill>
              </a:rPr>
              <a:t>价格涨到</a:t>
            </a:r>
            <a:r>
              <a:rPr lang="en-US" sz="1400" b="1" dirty="0">
                <a:solidFill>
                  <a:srgbClr val="B84B3C"/>
                </a:solidFill>
              </a:rPr>
              <a:t> $3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5897880" y="1874520"/>
            <a:ext cx="2331720" cy="960120"/>
          </a:xfrm>
          <a:prstGeom prst="chevron">
            <a:avLst/>
          </a:prstGeom>
          <a:solidFill>
            <a:srgbClr val="E6EEF7"/>
          </a:solidFill>
          <a:ln w="1270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080760" y="2084832"/>
            <a:ext cx="1920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44C73"/>
                </a:solidFill>
              </a:rPr>
              <a:t>买回平仓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244C73"/>
                </a:solidFill>
              </a:rPr>
              <a:t>花 $3 = $300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8458200" y="1874520"/>
            <a:ext cx="2331720" cy="960120"/>
          </a:xfrm>
          <a:prstGeom prst="chevron">
            <a:avLst/>
          </a:prstGeom>
          <a:solidFill>
            <a:srgbClr val="FFF9F0"/>
          </a:solidFill>
          <a:ln w="1270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687789" y="2069015"/>
            <a:ext cx="2011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97845"/>
                </a:solidFill>
              </a:rPr>
              <a:t>实际亏损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D97845"/>
                </a:solidFill>
              </a:rPr>
              <a:t>$300 - $100 = $200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914400" y="3886200"/>
            <a:ext cx="4663440" cy="1234440"/>
          </a:xfrm>
          <a:prstGeom prst="roundRect">
            <a:avLst>
              <a:gd name="adj" fmla="val 7407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097280" y="4023360"/>
            <a:ext cx="429768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及时止损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1097280" y="4361688"/>
            <a:ext cx="429768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亏 $200，</a:t>
            </a:r>
            <a:r>
              <a:rPr lang="zh-CN" altLang="en-US" sz="1050" dirty="0">
                <a:solidFill>
                  <a:srgbClr val="17202A"/>
                </a:solidFill>
              </a:rPr>
              <a:t>有点</a:t>
            </a:r>
            <a:r>
              <a:rPr lang="en-US" sz="1050" dirty="0" err="1">
                <a:solidFill>
                  <a:srgbClr val="17202A"/>
                </a:solidFill>
              </a:rPr>
              <a:t>难受，但可修复。卖方要保护本金和心态</a:t>
            </a:r>
            <a:r>
              <a:rPr lang="en-US" sz="1050" dirty="0">
                <a:solidFill>
                  <a:srgbClr val="17202A"/>
                </a:solidFill>
              </a:rPr>
              <a:t>。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6583680" y="3886200"/>
            <a:ext cx="4663440" cy="1234440"/>
          </a:xfrm>
          <a:prstGeom prst="roundRect">
            <a:avLst>
              <a:gd name="adj" fmla="val 7407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6766560" y="4023360"/>
            <a:ext cx="429768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死扛亏满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766560" y="4361688"/>
            <a:ext cx="429768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可能亏 $900，一单抹掉很多次小盈利。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2011680" y="5468112"/>
            <a:ext cx="8138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44C73"/>
                </a:solidFill>
              </a:rPr>
              <a:t>止损不是认输，是策略的一部分。</a:t>
            </a:r>
            <a:endParaRPr lang="en-US" sz="1800" dirty="0"/>
          </a:p>
        </p:txBody>
      </p:sp>
      <p:sp>
        <p:nvSpPr>
          <p:cNvPr id="22" name="Text 17">
            <a:extLst>
              <a:ext uri="{FF2B5EF4-FFF2-40B4-BE49-F238E27FC236}">
                <a16:creationId xmlns:a16="http://schemas.microsoft.com/office/drawing/2014/main" id="{E2832C38-09DE-6E0C-FFED-FD736885B187}"/>
              </a:ext>
            </a:extLst>
          </p:cNvPr>
          <p:cNvSpPr/>
          <p:nvPr/>
        </p:nvSpPr>
        <p:spPr>
          <a:xfrm>
            <a:off x="6031539" y="2950299"/>
            <a:ext cx="2018682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还记得吗</a:t>
            </a:r>
            <a:r>
              <a:rPr lang="en-US" altLang="zh-CN" sz="1050" dirty="0">
                <a:solidFill>
                  <a:srgbClr val="17202A"/>
                </a:solidFill>
              </a:rPr>
              <a:t>? </a:t>
            </a:r>
            <a:r>
              <a:rPr lang="zh-CN" altLang="en-US" sz="1050" dirty="0">
                <a:solidFill>
                  <a:srgbClr val="17202A"/>
                </a:solidFill>
              </a:rPr>
              <a:t>一开始我们卖出开仓，所以要止损或者止盈就要买入平仓</a:t>
            </a:r>
            <a:endParaRPr lang="en-US" sz="1050" dirty="0"/>
          </a:p>
        </p:txBody>
      </p:sp>
      <p:sp>
        <p:nvSpPr>
          <p:cNvPr id="24" name="Text 17">
            <a:extLst>
              <a:ext uri="{FF2B5EF4-FFF2-40B4-BE49-F238E27FC236}">
                <a16:creationId xmlns:a16="http://schemas.microsoft.com/office/drawing/2014/main" id="{20F1F0B5-F734-F763-D804-43B3540A4ADD}"/>
              </a:ext>
            </a:extLst>
          </p:cNvPr>
          <p:cNvSpPr/>
          <p:nvPr/>
        </p:nvSpPr>
        <p:spPr>
          <a:xfrm>
            <a:off x="8614719" y="2950299"/>
            <a:ext cx="2018682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所以我们的实际盈亏赔率是</a:t>
            </a:r>
            <a:r>
              <a:rPr lang="en-US" altLang="zh-CN" sz="1050" dirty="0">
                <a:solidFill>
                  <a:srgbClr val="17202A"/>
                </a:solidFill>
              </a:rPr>
              <a:t>1:2</a:t>
            </a:r>
            <a:r>
              <a:rPr lang="zh-CN" altLang="en-US" sz="1050" dirty="0">
                <a:solidFill>
                  <a:srgbClr val="17202A"/>
                </a:solidFill>
              </a:rPr>
              <a:t>，而不是</a:t>
            </a:r>
            <a:r>
              <a:rPr lang="en-US" altLang="zh-CN" sz="1050" dirty="0">
                <a:solidFill>
                  <a:srgbClr val="17202A"/>
                </a:solidFill>
              </a:rPr>
              <a:t>1:9.</a:t>
            </a:r>
            <a:endParaRPr lang="en-US" sz="1050" dirty="0"/>
          </a:p>
        </p:txBody>
      </p:sp>
      <p:sp>
        <p:nvSpPr>
          <p:cNvPr id="26" name="Text 17">
            <a:extLst>
              <a:ext uri="{FF2B5EF4-FFF2-40B4-BE49-F238E27FC236}">
                <a16:creationId xmlns:a16="http://schemas.microsoft.com/office/drawing/2014/main" id="{AD7188DA-8307-CE3A-25B6-E509194E593E}"/>
              </a:ext>
            </a:extLst>
          </p:cNvPr>
          <p:cNvSpPr/>
          <p:nvPr/>
        </p:nvSpPr>
        <p:spPr>
          <a:xfrm>
            <a:off x="686624" y="2933411"/>
            <a:ext cx="2018682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这是一开始我们开仓收到的权利金。如果</a:t>
            </a:r>
            <a:r>
              <a:rPr lang="en-US" altLang="zh-CN" sz="1050" dirty="0">
                <a:solidFill>
                  <a:srgbClr val="17202A"/>
                </a:solidFill>
              </a:rPr>
              <a:t>1</a:t>
            </a:r>
            <a:r>
              <a:rPr lang="zh-CN" altLang="en-US" sz="1050" dirty="0">
                <a:solidFill>
                  <a:srgbClr val="17202A"/>
                </a:solidFill>
              </a:rPr>
              <a:t>手，就是</a:t>
            </a:r>
            <a:r>
              <a:rPr lang="en-US" altLang="zh-CN" sz="1050" dirty="0">
                <a:solidFill>
                  <a:srgbClr val="17202A"/>
                </a:solidFill>
              </a:rPr>
              <a:t>100</a:t>
            </a:r>
            <a:r>
              <a:rPr lang="zh-CN" altLang="en-US" sz="1050" dirty="0">
                <a:solidFill>
                  <a:srgbClr val="17202A"/>
                </a:solidFill>
              </a:rPr>
              <a:t>。</a:t>
            </a:r>
            <a:r>
              <a:rPr lang="en-US" altLang="zh-CN" sz="1050" dirty="0">
                <a:solidFill>
                  <a:srgbClr val="17202A"/>
                </a:solidFill>
              </a:rPr>
              <a:t>2</a:t>
            </a:r>
            <a:r>
              <a:rPr lang="zh-CN" altLang="en-US" sz="1050" dirty="0">
                <a:solidFill>
                  <a:srgbClr val="17202A"/>
                </a:solidFill>
              </a:rPr>
              <a:t>手就是</a:t>
            </a:r>
            <a:r>
              <a:rPr lang="en-US" altLang="zh-CN" sz="1050" dirty="0">
                <a:solidFill>
                  <a:srgbClr val="17202A"/>
                </a:solidFill>
              </a:rPr>
              <a:t>200.</a:t>
            </a:r>
            <a:r>
              <a:rPr lang="zh-CN" altLang="en-US" sz="1050" dirty="0">
                <a:solidFill>
                  <a:srgbClr val="17202A"/>
                </a:solidFill>
              </a:rPr>
              <a:t>傻白最高做到了</a:t>
            </a:r>
            <a:r>
              <a:rPr lang="en-US" altLang="zh-CN" sz="1050" dirty="0">
                <a:solidFill>
                  <a:srgbClr val="17202A"/>
                </a:solidFill>
              </a:rPr>
              <a:t>100</a:t>
            </a:r>
            <a:r>
              <a:rPr lang="zh-CN" altLang="en-US" sz="1050" dirty="0">
                <a:solidFill>
                  <a:srgbClr val="17202A"/>
                </a:solidFill>
              </a:rPr>
              <a:t>手。</a:t>
            </a:r>
            <a:endParaRPr lang="en-US" sz="1050" dirty="0"/>
          </a:p>
        </p:txBody>
      </p:sp>
      <p:sp>
        <p:nvSpPr>
          <p:cNvPr id="28" name="Text 17">
            <a:extLst>
              <a:ext uri="{FF2B5EF4-FFF2-40B4-BE49-F238E27FC236}">
                <a16:creationId xmlns:a16="http://schemas.microsoft.com/office/drawing/2014/main" id="{88CDDA25-8DD6-F4EA-7122-3FC09872B3B3}"/>
              </a:ext>
            </a:extLst>
          </p:cNvPr>
          <p:cNvSpPr/>
          <p:nvPr/>
        </p:nvSpPr>
        <p:spPr>
          <a:xfrm>
            <a:off x="3269804" y="2971800"/>
            <a:ext cx="2018682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 lnSpcReduction="10000"/>
          </a:bodyPr>
          <a:lstStyle/>
          <a:p>
            <a:pPr marL="0" indent="0">
              <a:buNone/>
            </a:pPr>
            <a:r>
              <a:rPr lang="zh-CN" altLang="en-US" sz="1050" dirty="0">
                <a:solidFill>
                  <a:srgbClr val="17202A"/>
                </a:solidFill>
              </a:rPr>
              <a:t>因为我们是卖方，所以我们希望这单期权的价格不断下降、消耗最终归零。比如：价格到</a:t>
            </a:r>
            <a:r>
              <a:rPr lang="en-US" altLang="zh-CN" sz="1050" dirty="0">
                <a:solidFill>
                  <a:srgbClr val="17202A"/>
                </a:solidFill>
              </a:rPr>
              <a:t>$0.8, </a:t>
            </a:r>
            <a:r>
              <a:rPr lang="zh-CN" altLang="en-US" sz="1050" dirty="0">
                <a:solidFill>
                  <a:srgbClr val="17202A"/>
                </a:solidFill>
              </a:rPr>
              <a:t>我们就盈利</a:t>
            </a:r>
            <a:r>
              <a:rPr lang="en-US" altLang="zh-CN" sz="1050" dirty="0">
                <a:solidFill>
                  <a:srgbClr val="17202A"/>
                </a:solidFill>
              </a:rPr>
              <a:t>20%; </a:t>
            </a:r>
            <a:r>
              <a:rPr lang="zh-CN" altLang="en-US" sz="1050" dirty="0">
                <a:solidFill>
                  <a:srgbClr val="17202A"/>
                </a:solidFill>
              </a:rPr>
              <a:t>价格到</a:t>
            </a:r>
            <a:r>
              <a:rPr lang="en-US" altLang="zh-CN" sz="1050" dirty="0">
                <a:solidFill>
                  <a:srgbClr val="17202A"/>
                </a:solidFill>
              </a:rPr>
              <a:t>$0.1</a:t>
            </a:r>
            <a:r>
              <a:rPr lang="zh-CN" altLang="en-US" sz="1050" dirty="0">
                <a:solidFill>
                  <a:srgbClr val="17202A"/>
                </a:solidFill>
              </a:rPr>
              <a:t>，盈利</a:t>
            </a:r>
            <a:r>
              <a:rPr lang="en-US" altLang="zh-CN" sz="1050" dirty="0">
                <a:solidFill>
                  <a:srgbClr val="17202A"/>
                </a:solidFill>
              </a:rPr>
              <a:t>90%</a:t>
            </a:r>
            <a:r>
              <a:rPr lang="zh-CN" altLang="en-US" sz="1050" dirty="0">
                <a:solidFill>
                  <a:srgbClr val="17202A"/>
                </a:solidFill>
              </a:rPr>
              <a:t>。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9｜卖方策略的吸引力：小胜利可以长期累计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看起来每次不多，但如果风控做对，账户曲线会更健康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优势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914400" y="5212080"/>
            <a:ext cx="8778240" cy="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914400" y="1417320"/>
            <a:ext cx="0" cy="384048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005840" y="493776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828800" y="461772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2651760" y="4370832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474720" y="402336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4297680" y="379476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5120640" y="3529584"/>
            <a:ext cx="777240" cy="338328"/>
          </a:xfrm>
          <a:prstGeom prst="line">
            <a:avLst/>
          </a:prstGeom>
          <a:noFill/>
          <a:ln w="33020">
            <a:solidFill>
              <a:srgbClr val="B84B3C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5897880" y="3867912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6720840" y="338328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7543800" y="297180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8366760" y="2743200"/>
            <a:ext cx="822960" cy="0"/>
          </a:xfrm>
          <a:prstGeom prst="line">
            <a:avLst/>
          </a:prstGeom>
          <a:noFill/>
          <a:ln w="33020">
            <a:solidFill>
              <a:srgbClr val="3F7D58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9921240" y="1417320"/>
            <a:ext cx="1554480" cy="1005840"/>
          </a:xfrm>
          <a:prstGeom prst="roundRect">
            <a:avLst>
              <a:gd name="adj" fmla="val 9091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10104120" y="1554480"/>
            <a:ext cx="118872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不是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0104120" y="1892808"/>
            <a:ext cx="1188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一夜暴富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9921240" y="2743200"/>
            <a:ext cx="1554480" cy="1005840"/>
          </a:xfrm>
          <a:prstGeom prst="roundRect">
            <a:avLst>
              <a:gd name="adj" fmla="val 9091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10104120" y="2880360"/>
            <a:ext cx="118872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3F7D58"/>
                </a:solidFill>
              </a:rPr>
              <a:t>而是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10104120" y="3218688"/>
            <a:ext cx="1188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小额、重复、可控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9921240" y="4069080"/>
            <a:ext cx="1554480" cy="1005840"/>
          </a:xfrm>
          <a:prstGeom prst="roundRect">
            <a:avLst>
              <a:gd name="adj" fmla="val 9091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10104120" y="4206240"/>
            <a:ext cx="118872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前提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10104120" y="4544568"/>
            <a:ext cx="118872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仓位和止损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633490" y="5879388"/>
            <a:ext cx="8778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44C73"/>
                </a:solidFill>
              </a:rPr>
              <a:t>核心不是每次都赚，而是亏损可控、盈利可累积。</a:t>
            </a:r>
            <a:endParaRPr lang="en-US" sz="15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02114B6-F3C0-D2B1-0C99-AA127C9D32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500" y="1242717"/>
            <a:ext cx="8334220" cy="395194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DE7758A-1240-EB28-6A36-84D16EAA23D7}"/>
              </a:ext>
            </a:extLst>
          </p:cNvPr>
          <p:cNvSpPr txBox="1"/>
          <p:nvPr/>
        </p:nvSpPr>
        <p:spPr>
          <a:xfrm>
            <a:off x="1005840" y="5238827"/>
            <a:ext cx="8119872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b="0" i="0" dirty="0">
                <a:solidFill>
                  <a:srgbClr val="737373"/>
                </a:solidFill>
                <a:effectLst/>
                <a:latin typeface="Inter"/>
              </a:rPr>
              <a:t>* </a:t>
            </a:r>
            <a:r>
              <a:rPr lang="en-US" sz="1050" b="0" i="0" dirty="0" err="1">
                <a:solidFill>
                  <a:srgbClr val="737373"/>
                </a:solidFill>
                <a:effectLst/>
                <a:latin typeface="Inter"/>
              </a:rPr>
              <a:t>案例自</a:t>
            </a:r>
            <a:r>
              <a:rPr lang="en-US" sz="1050" b="0" i="0" dirty="0">
                <a:solidFill>
                  <a:srgbClr val="737373"/>
                </a:solidFill>
                <a:effectLst/>
                <a:latin typeface="Inter"/>
              </a:rPr>
              <a:t> 2025 年 10 </a:t>
            </a:r>
            <a:r>
              <a:rPr lang="en-US" sz="1050" b="0" i="0" dirty="0" err="1">
                <a:solidFill>
                  <a:srgbClr val="737373"/>
                </a:solidFill>
                <a:effectLst/>
                <a:latin typeface="Inter"/>
              </a:rPr>
              <a:t>月開始記錄；理論</a:t>
            </a:r>
            <a:r>
              <a:rPr lang="en-US" sz="1050" b="0" i="0" dirty="0">
                <a:solidFill>
                  <a:srgbClr val="737373"/>
                </a:solidFill>
                <a:effectLst/>
                <a:latin typeface="Inter"/>
              </a:rPr>
              <a:t> P/L </a:t>
            </a:r>
            <a:r>
              <a:rPr lang="en-US" sz="1050" b="0" i="0" dirty="0" err="1">
                <a:solidFill>
                  <a:srgbClr val="737373"/>
                </a:solidFill>
                <a:effectLst/>
                <a:latin typeface="Inter"/>
              </a:rPr>
              <a:t>基於</a:t>
            </a:r>
            <a:r>
              <a:rPr lang="en-US" sz="1050" b="0" i="0" dirty="0">
                <a:solidFill>
                  <a:srgbClr val="737373"/>
                </a:solidFill>
                <a:effectLst/>
                <a:latin typeface="Inter"/>
              </a:rPr>
              <a:t> credit $1.00、10 </a:t>
            </a:r>
            <a:r>
              <a:rPr lang="en-US" sz="1050" b="0" i="0" dirty="0" err="1">
                <a:solidFill>
                  <a:srgbClr val="737373"/>
                </a:solidFill>
                <a:effectLst/>
                <a:latin typeface="Inter"/>
              </a:rPr>
              <a:t>張合約假設，僅供教學參考，不包括滑點、手續費。權益金實際通常在</a:t>
            </a:r>
            <a:r>
              <a:rPr lang="en-US" sz="1050" b="0" i="0" dirty="0">
                <a:solidFill>
                  <a:srgbClr val="737373"/>
                </a:solidFill>
                <a:effectLst/>
                <a:latin typeface="Inter"/>
              </a:rPr>
              <a:t> $0.8 – $1.5 之間浮動。10 </a:t>
            </a:r>
            <a:r>
              <a:rPr lang="en-US" sz="1050" b="0" i="0" dirty="0" err="1">
                <a:solidFill>
                  <a:srgbClr val="737373"/>
                </a:solidFill>
                <a:effectLst/>
                <a:latin typeface="Inter"/>
              </a:rPr>
              <a:t>張合約僅為方便演示，實際倉位因人而異。建議學員根據自身情況調整倉位比例</a:t>
            </a:r>
            <a:r>
              <a:rPr lang="en-US" sz="1050" b="0" i="0" dirty="0">
                <a:solidFill>
                  <a:srgbClr val="737373"/>
                </a:solidFill>
                <a:effectLst/>
                <a:latin typeface="Inter"/>
              </a:rPr>
              <a:t>. </a:t>
            </a:r>
            <a:r>
              <a:rPr lang="zh-CN" altLang="en-US" sz="1050" b="0" i="0" dirty="0">
                <a:solidFill>
                  <a:srgbClr val="737373"/>
                </a:solidFill>
                <a:effectLst/>
                <a:latin typeface="Inter"/>
              </a:rPr>
              <a:t>真实历史数据请参看：</a:t>
            </a:r>
            <a:r>
              <a:rPr lang="en-US" altLang="zh-CN" sz="1050" dirty="0">
                <a:solidFill>
                  <a:srgbClr val="737373"/>
                </a:solidFill>
                <a:highlight>
                  <a:srgbClr val="FFFF00"/>
                </a:highlight>
                <a:latin typeface="Inter"/>
              </a:rPr>
              <a:t>https://spxsellers.com/</a:t>
            </a:r>
            <a:endParaRPr lang="en-US" sz="1050" dirty="0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10｜为什么很多新手亏得很惨？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 err="1">
                <a:solidFill>
                  <a:srgbClr val="6E6258"/>
                </a:solidFill>
              </a:rPr>
              <a:t>不是因为按钮难按，而是因为心态和纪律没建立</a:t>
            </a:r>
            <a:r>
              <a:rPr lang="zh-CN" altLang="en-US" sz="1050" dirty="0">
                <a:solidFill>
                  <a:srgbClr val="6E6258"/>
                </a:solidFill>
              </a:rPr>
              <a:t>。 以下是傻白总结的卖方亏钱</a:t>
            </a:r>
            <a:r>
              <a:rPr lang="en-US" altLang="zh-CN" sz="1050" dirty="0">
                <a:solidFill>
                  <a:srgbClr val="6E6258"/>
                </a:solidFill>
              </a:rPr>
              <a:t>“</a:t>
            </a:r>
            <a:r>
              <a:rPr lang="zh-CN" altLang="en-US" sz="1050" dirty="0">
                <a:solidFill>
                  <a:srgbClr val="6E6258"/>
                </a:solidFill>
              </a:rPr>
              <a:t>七宗罪</a:t>
            </a:r>
            <a:r>
              <a:rPr lang="en-US" altLang="zh-CN" sz="1050" dirty="0">
                <a:solidFill>
                  <a:srgbClr val="6E6258"/>
                </a:solidFill>
              </a:rPr>
              <a:t>”</a:t>
            </a:r>
            <a:r>
              <a:rPr lang="zh-CN" altLang="en-US" sz="1050" dirty="0">
                <a:solidFill>
                  <a:srgbClr val="6E6258"/>
                </a:solidFill>
              </a:rPr>
              <a:t>，其中</a:t>
            </a:r>
            <a:r>
              <a:rPr lang="en-US" altLang="zh-CN" sz="1050" dirty="0">
                <a:solidFill>
                  <a:srgbClr val="6E6258"/>
                </a:solidFill>
              </a:rPr>
              <a:t>4</a:t>
            </a:r>
            <a:r>
              <a:rPr lang="zh-CN" altLang="en-US" sz="1050" dirty="0">
                <a:solidFill>
                  <a:srgbClr val="6E6258"/>
                </a:solidFill>
              </a:rPr>
              <a:t>、</a:t>
            </a:r>
            <a:r>
              <a:rPr lang="en-US" altLang="zh-CN" sz="1050" dirty="0">
                <a:solidFill>
                  <a:srgbClr val="6E6258"/>
                </a:solidFill>
              </a:rPr>
              <a:t>7</a:t>
            </a:r>
            <a:r>
              <a:rPr lang="zh-CN" altLang="en-US" sz="1050" dirty="0">
                <a:solidFill>
                  <a:srgbClr val="6E6258"/>
                </a:solidFill>
              </a:rPr>
              <a:t>是最大的问题。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新手避坑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777240" y="1417320"/>
            <a:ext cx="3200400" cy="987552"/>
          </a:xfrm>
          <a:prstGeom prst="roundRect">
            <a:avLst>
              <a:gd name="adj" fmla="val 9259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60120" y="1554480"/>
            <a:ext cx="28346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1. 看不懂盘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60120" y="1892808"/>
            <a:ext cx="28346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不知道趋势、震荡、事件风险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434840" y="1417320"/>
            <a:ext cx="3200400" cy="987552"/>
          </a:xfrm>
          <a:prstGeom prst="roundRect">
            <a:avLst>
              <a:gd name="adj" fmla="val 9259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617720" y="1554480"/>
            <a:ext cx="28346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2. 方向做错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17720" y="1892808"/>
            <a:ext cx="28346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强趋势里硬逆势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8092440" y="1417320"/>
            <a:ext cx="3200400" cy="987552"/>
          </a:xfrm>
          <a:prstGeom prst="roundRect">
            <a:avLst>
              <a:gd name="adj" fmla="val 9259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275320" y="1554480"/>
            <a:ext cx="28346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3. 抗单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8275320" y="1892808"/>
            <a:ext cx="28346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觉得“再等等会回来”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777240" y="2834640"/>
            <a:ext cx="3200400" cy="987552"/>
          </a:xfrm>
          <a:prstGeom prst="roundRect">
            <a:avLst>
              <a:gd name="adj" fmla="val 9259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960120" y="2971800"/>
            <a:ext cx="28346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4. </a:t>
            </a:r>
            <a:r>
              <a:rPr lang="en-US" sz="1300" b="1" dirty="0" err="1">
                <a:solidFill>
                  <a:srgbClr val="D97845"/>
                </a:solidFill>
              </a:rPr>
              <a:t>不止损</a:t>
            </a:r>
            <a:r>
              <a:rPr lang="zh-CN" altLang="en-US" sz="1300" b="1" dirty="0">
                <a:solidFill>
                  <a:srgbClr val="D97845"/>
                </a:solidFill>
              </a:rPr>
              <a:t>*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960120" y="3310128"/>
            <a:ext cx="28346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小亏拖成大亏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4434840" y="2834640"/>
            <a:ext cx="3200400" cy="987552"/>
          </a:xfrm>
          <a:prstGeom prst="roundRect">
            <a:avLst>
              <a:gd name="adj" fmla="val 9259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4617720" y="2971800"/>
            <a:ext cx="28346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5. 报复下单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4617720" y="3310128"/>
            <a:ext cx="28346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想立刻赚回来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8092440" y="2834640"/>
            <a:ext cx="3200400" cy="987552"/>
          </a:xfrm>
          <a:prstGeom prst="roundRect">
            <a:avLst>
              <a:gd name="adj" fmla="val 9259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8275320" y="2971800"/>
            <a:ext cx="28346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6. 过早止盈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275320" y="3310128"/>
            <a:ext cx="28346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赚一点就跑，亏时死扛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777240" y="4251960"/>
            <a:ext cx="3657600" cy="987552"/>
          </a:xfrm>
          <a:prstGeom prst="roundRect">
            <a:avLst>
              <a:gd name="adj" fmla="val 9259"/>
            </a:avLst>
          </a:prstGeom>
          <a:solidFill>
            <a:srgbClr val="FFF3F0"/>
          </a:solidFill>
          <a:ln w="15240">
            <a:solidFill>
              <a:srgbClr val="B84B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960120" y="4389120"/>
            <a:ext cx="32918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B84B3C"/>
                </a:solidFill>
              </a:rPr>
              <a:t>7. </a:t>
            </a:r>
            <a:r>
              <a:rPr lang="en-US" sz="1300" b="1" dirty="0" err="1">
                <a:solidFill>
                  <a:srgbClr val="B84B3C"/>
                </a:solidFill>
              </a:rPr>
              <a:t>仓位太重</a:t>
            </a:r>
            <a:r>
              <a:rPr lang="zh-CN" altLang="en-US" sz="1300" b="1" dirty="0">
                <a:solidFill>
                  <a:srgbClr val="B84B3C"/>
                </a:solidFill>
              </a:rPr>
              <a:t>*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960120" y="4727448"/>
            <a:ext cx="3291840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心态被仓位摧毁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4800600" y="4507992"/>
            <a:ext cx="6537960" cy="566928"/>
          </a:xfrm>
          <a:prstGeom prst="roundRect">
            <a:avLst>
              <a:gd name="adj" fmla="val 19355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4828032" y="4745736"/>
            <a:ext cx="617220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新手爆仓，很多时候不是策略问题，而是没有交易纪律。</a:t>
            </a:r>
            <a:endParaRPr lang="en-US" sz="13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11｜社群最重视的：心态、纪律、模拟盘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真正能保护你的，不是“神单”，而是一套执行规则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社群价值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822960" y="1325880"/>
            <a:ext cx="3246120" cy="4160520"/>
          </a:xfrm>
          <a:prstGeom prst="roundRect">
            <a:avLst>
              <a:gd name="adj" fmla="val 2817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005840" y="1463040"/>
            <a:ext cx="28803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入场前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005840" y="1801368"/>
            <a:ext cx="2880360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每一单都要回答：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为什么现在做？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为什么这个方向？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为什么这个位置？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权利金是否值得？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最大亏损能否接受？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480560" y="1325880"/>
            <a:ext cx="3246120" cy="4160520"/>
          </a:xfrm>
          <a:prstGeom prst="roundRect">
            <a:avLst>
              <a:gd name="adj" fmla="val 2817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663440" y="1463040"/>
            <a:ext cx="28803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交易中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1801368"/>
            <a:ext cx="2880360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必须提前写好：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止盈计划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止损计划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不做条件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最大仓位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出现滑点怎么办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8138160" y="1325880"/>
            <a:ext cx="3246120" cy="4160520"/>
          </a:xfrm>
          <a:prstGeom prst="roundRect">
            <a:avLst>
              <a:gd name="adj" fmla="val 2817"/>
            </a:avLst>
          </a:prstGeom>
          <a:solidFill>
            <a:srgbClr val="F2FBF3"/>
          </a:solidFill>
          <a:ln w="15240">
            <a:solidFill>
              <a:srgbClr val="3F7D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321040" y="1463040"/>
            <a:ext cx="288036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3F7D58"/>
                </a:solidFill>
              </a:rPr>
              <a:t>新手路径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8321040" y="1801368"/>
            <a:ext cx="2880360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不要一开始就实盘重仓。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模拟盘 → 小仓位 → 复盘 → 修正 → 再加仓。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先练流程，再谈收益。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1005840" y="5779008"/>
            <a:ext cx="10149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B84B3C"/>
                </a:solidFill>
              </a:rPr>
              <a:t>仓位永远比方向更重要。方向错了，小仓位还能活；仓位错了，方向对几次也没用</a:t>
            </a:r>
            <a:r>
              <a:rPr lang="en-US" sz="1400" b="1" dirty="0">
                <a:solidFill>
                  <a:srgbClr val="B84B3C"/>
                </a:solidFill>
              </a:rPr>
              <a:t>。</a:t>
            </a: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12｜我们的策略底层：趋势跟随 + 均值回归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不靠玄学，靠可解释的市场结构与风控流程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策略框架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822960" y="1417320"/>
            <a:ext cx="5029200" cy="4343400"/>
          </a:xfrm>
          <a:prstGeom prst="roundRect">
            <a:avLst>
              <a:gd name="adj" fmla="val 2105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005840" y="1554480"/>
            <a:ext cx="46634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趋势跟随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005840" y="1892808"/>
            <a:ext cx="4663440" cy="3749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市场在涨，我们更倾向于做偏多的 Put Credit Spread，赌它不会突然暴跌。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市场在跌，我们更倾向于做偏空的 Call Credit Spread，赌它不会突然暴涨。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一句话：顺着大势走，不和市场硬刚。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6355080" y="1417320"/>
            <a:ext cx="5029200" cy="4343400"/>
          </a:xfrm>
          <a:prstGeom prst="roundRect">
            <a:avLst>
              <a:gd name="adj" fmla="val 2105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537960" y="1554480"/>
            <a:ext cx="46634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均值回归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537960" y="1892808"/>
            <a:ext cx="4663440" cy="3749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 err="1">
                <a:solidFill>
                  <a:srgbClr val="17202A"/>
                </a:solidFill>
              </a:rPr>
              <a:t>市场涨</a:t>
            </a:r>
            <a:r>
              <a:rPr lang="zh-CN" altLang="en-US" sz="1050" dirty="0">
                <a:solidFill>
                  <a:srgbClr val="17202A"/>
                </a:solidFill>
              </a:rPr>
              <a:t>太</a:t>
            </a:r>
            <a:r>
              <a:rPr lang="en-US" sz="1050" dirty="0" err="1">
                <a:solidFill>
                  <a:srgbClr val="17202A"/>
                </a:solidFill>
              </a:rPr>
              <a:t>多了，可能回落；市场跌</a:t>
            </a:r>
            <a:r>
              <a:rPr lang="zh-CN" altLang="en-US" sz="1050" dirty="0">
                <a:solidFill>
                  <a:srgbClr val="17202A"/>
                </a:solidFill>
              </a:rPr>
              <a:t>太</a:t>
            </a:r>
            <a:r>
              <a:rPr lang="en-US" sz="1050" dirty="0" err="1">
                <a:solidFill>
                  <a:srgbClr val="17202A"/>
                </a:solidFill>
              </a:rPr>
              <a:t>多了，可能反弹</a:t>
            </a:r>
            <a:r>
              <a:rPr lang="en-US" sz="1050" dirty="0">
                <a:solidFill>
                  <a:srgbClr val="17202A"/>
                </a:solidFill>
              </a:rPr>
              <a:t>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价格不可能永远脱离正常区间。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一句话：等市场过度反应，再寻找反方向机会。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099048" y="1828800"/>
            <a:ext cx="0" cy="370332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13｜趋势跟随：30min SMA8 / SMA21 判断方向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短期力量和中期趋势的关系，帮助我们判断市场倾向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趋势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868680" y="1417320"/>
            <a:ext cx="6400800" cy="4480560"/>
          </a:xfrm>
          <a:prstGeom prst="rect">
            <a:avLst/>
          </a:prstGeom>
          <a:solidFill>
            <a:srgbClr val="FFFFFF"/>
          </a:solidFill>
          <a:ln w="1397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143000" y="5394960"/>
            <a:ext cx="5669280" cy="0"/>
          </a:xfrm>
          <a:prstGeom prst="line">
            <a:avLst/>
          </a:prstGeom>
          <a:noFill/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143000" y="1737360"/>
            <a:ext cx="0" cy="3657600"/>
          </a:xfrm>
          <a:prstGeom prst="line">
            <a:avLst/>
          </a:prstGeom>
          <a:noFill/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234440" y="470916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1828800" y="448056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2423160" y="425196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3017520" y="402336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3611880" y="3767328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4206240" y="352044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800600" y="324612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5394960" y="2926080"/>
            <a:ext cx="594360" cy="0"/>
          </a:xfrm>
          <a:prstGeom prst="line">
            <a:avLst/>
          </a:prstGeom>
          <a:noFill/>
          <a:ln w="25400">
            <a:solidFill>
              <a:srgbClr val="D97845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1234440" y="4892040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1828800" y="4663440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2423160" y="4434840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3017520" y="4005072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3611880" y="3493008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4206240" y="3154680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4800600" y="2880360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5394960" y="2578608"/>
            <a:ext cx="594360" cy="0"/>
          </a:xfrm>
          <a:prstGeom prst="line">
            <a:avLst/>
          </a:prstGeom>
          <a:noFill/>
          <a:ln w="3048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1828799" y="1783080"/>
            <a:ext cx="315509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SMA8 上穿 SMA21 → </a:t>
            </a:r>
            <a:r>
              <a:rPr lang="en-US" sz="1300" b="1" dirty="0" err="1">
                <a:solidFill>
                  <a:srgbClr val="244C73"/>
                </a:solidFill>
              </a:rPr>
              <a:t>偏多</a:t>
            </a:r>
            <a:r>
              <a:rPr lang="en-US" sz="1300" b="1" dirty="0">
                <a:solidFill>
                  <a:srgbClr val="244C73"/>
                </a:solidFill>
              </a:rPr>
              <a:t> （</a:t>
            </a:r>
            <a:r>
              <a:rPr lang="zh-CN" altLang="en-US" sz="1300" b="1" dirty="0">
                <a:solidFill>
                  <a:srgbClr val="244C73"/>
                </a:solidFill>
              </a:rPr>
              <a:t>反之做空</a:t>
            </a:r>
            <a:r>
              <a:rPr lang="en-US" sz="1300" b="1" dirty="0">
                <a:solidFill>
                  <a:srgbClr val="244C73"/>
                </a:solidFill>
              </a:rPr>
              <a:t>）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6172200" y="1874520"/>
            <a:ext cx="685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44C73"/>
                </a:solidFill>
                <a:highlight>
                  <a:srgbClr val="00FF00"/>
                </a:highlight>
              </a:rPr>
              <a:t>SMA8 </a:t>
            </a:r>
            <a:r>
              <a:rPr lang="zh-CN" altLang="en-US" sz="900" b="1" dirty="0">
                <a:solidFill>
                  <a:srgbClr val="244C73"/>
                </a:solidFill>
                <a:highlight>
                  <a:srgbClr val="00FF00"/>
                </a:highlight>
              </a:rPr>
              <a:t>绿线</a:t>
            </a:r>
            <a:endParaRPr lang="en-US" sz="900" dirty="0">
              <a:highlight>
                <a:srgbClr val="00FF00"/>
              </a:highlight>
            </a:endParaRPr>
          </a:p>
        </p:txBody>
      </p:sp>
      <p:sp>
        <p:nvSpPr>
          <p:cNvPr id="29" name="Text 27"/>
          <p:cNvSpPr/>
          <p:nvPr/>
        </p:nvSpPr>
        <p:spPr>
          <a:xfrm>
            <a:off x="6172200" y="2090617"/>
            <a:ext cx="685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D97845"/>
                </a:solidFill>
                <a:highlight>
                  <a:srgbClr val="FFFF00"/>
                </a:highlight>
              </a:rPr>
              <a:t>SMA21</a:t>
            </a:r>
            <a:r>
              <a:rPr lang="zh-CN" altLang="en-US" sz="900" b="1" dirty="0">
                <a:solidFill>
                  <a:srgbClr val="D97845"/>
                </a:solidFill>
                <a:highlight>
                  <a:srgbClr val="FFFF00"/>
                </a:highlight>
              </a:rPr>
              <a:t>黄线</a:t>
            </a:r>
            <a:endParaRPr lang="en-US" sz="900" dirty="0">
              <a:highlight>
                <a:srgbClr val="FFFF00"/>
              </a:highlight>
            </a:endParaRPr>
          </a:p>
        </p:txBody>
      </p:sp>
      <p:sp>
        <p:nvSpPr>
          <p:cNvPr id="30" name="Shape 28"/>
          <p:cNvSpPr/>
          <p:nvPr/>
        </p:nvSpPr>
        <p:spPr>
          <a:xfrm>
            <a:off x="7863840" y="1463040"/>
            <a:ext cx="3429000" cy="3566160"/>
          </a:xfrm>
          <a:prstGeom prst="roundRect">
            <a:avLst>
              <a:gd name="adj" fmla="val 2667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8046720" y="1600200"/>
            <a:ext cx="3063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但均线不是魔法</a:t>
            </a:r>
            <a:endParaRPr lang="en-US" sz="1300" dirty="0"/>
          </a:p>
        </p:txBody>
      </p:sp>
      <p:sp>
        <p:nvSpPr>
          <p:cNvPr id="32" name="Text 30"/>
          <p:cNvSpPr/>
          <p:nvPr/>
        </p:nvSpPr>
        <p:spPr>
          <a:xfrm>
            <a:off x="8046720" y="1938528"/>
            <a:ext cx="306324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它只帮助我们判断方向。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真正下单还要结合：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价格位置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支撑阻力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波动率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当天事件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距离 strike 的安全边际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止损计划</a:t>
            </a:r>
            <a:endParaRPr lang="en-US" sz="1050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86D2B5E-035E-EA9C-1004-E8FF11641A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440" y="2255209"/>
            <a:ext cx="4785359" cy="313396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14｜均值回归：用 ±2 标准差寻找过度反应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价格跑太远时，不急着追，等反转确认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均值回归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868679" y="1403316"/>
            <a:ext cx="6400800" cy="4480560"/>
          </a:xfrm>
          <a:prstGeom prst="rect">
            <a:avLst/>
          </a:prstGeom>
          <a:solidFill>
            <a:srgbClr val="FFFFFF"/>
          </a:solidFill>
          <a:ln w="1397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143000" y="2011680"/>
            <a:ext cx="5715000" cy="0"/>
          </a:xfrm>
          <a:prstGeom prst="line">
            <a:avLst/>
          </a:prstGeom>
          <a:noFill/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143000" y="3429000"/>
            <a:ext cx="5715000" cy="0"/>
          </a:xfrm>
          <a:prstGeom prst="line">
            <a:avLst/>
          </a:prstGeom>
          <a:noFill/>
          <a:ln w="19050">
            <a:solidFill>
              <a:srgbClr val="D8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143000" y="4846320"/>
            <a:ext cx="5715000" cy="0"/>
          </a:xfrm>
          <a:prstGeom prst="line">
            <a:avLst/>
          </a:prstGeom>
          <a:noFill/>
          <a:ln w="12700">
            <a:solidFill>
              <a:srgbClr val="D7C9B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1170432" y="1828800"/>
            <a:ext cx="7315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E6258"/>
                </a:solidFill>
              </a:rPr>
              <a:t>+2 std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1170432" y="3246120"/>
            <a:ext cx="548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D8A24A"/>
                </a:solidFill>
              </a:rPr>
              <a:t>均值</a:t>
            </a:r>
            <a:endParaRPr lang="en-US" sz="850" dirty="0"/>
          </a:p>
        </p:txBody>
      </p:sp>
      <p:sp>
        <p:nvSpPr>
          <p:cNvPr id="12" name="Text 10"/>
          <p:cNvSpPr/>
          <p:nvPr/>
        </p:nvSpPr>
        <p:spPr>
          <a:xfrm>
            <a:off x="1170432" y="4759450"/>
            <a:ext cx="7315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E6258"/>
                </a:solidFill>
              </a:rPr>
              <a:t>-2 std</a:t>
            </a:r>
            <a:endParaRPr lang="en-US" sz="850" dirty="0"/>
          </a:p>
        </p:txBody>
      </p:sp>
      <p:sp>
        <p:nvSpPr>
          <p:cNvPr id="13" name="Shape 11"/>
          <p:cNvSpPr/>
          <p:nvPr/>
        </p:nvSpPr>
        <p:spPr>
          <a:xfrm>
            <a:off x="1325880" y="3429000"/>
            <a:ext cx="502920" cy="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1828800" y="3246120"/>
            <a:ext cx="502920" cy="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2331720" y="2971800"/>
            <a:ext cx="502920" cy="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2834640" y="2606040"/>
            <a:ext cx="502920" cy="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3337560" y="2057400"/>
            <a:ext cx="502920" cy="118872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3840480" y="2176272"/>
            <a:ext cx="502920" cy="521208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4343400" y="2697480"/>
            <a:ext cx="502920" cy="59436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4846320" y="3291840"/>
            <a:ext cx="502920" cy="54864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5349240" y="3840480"/>
            <a:ext cx="502920" cy="86868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5852160" y="4709160"/>
            <a:ext cx="502920" cy="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6355080" y="4343400"/>
            <a:ext cx="365760" cy="0"/>
          </a:xfrm>
          <a:prstGeom prst="line">
            <a:avLst/>
          </a:prstGeom>
          <a:noFill/>
          <a:ln w="27940">
            <a:solidFill>
              <a:srgbClr val="244C73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2926080" y="1627632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4B3C"/>
                </a:solidFill>
              </a:rPr>
              <a:t>涨太远：等回落确认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074920" y="5074920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3F7D58"/>
                </a:solidFill>
              </a:rPr>
              <a:t>跌太远：等反弹确认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7863840" y="1463040"/>
            <a:ext cx="3429000" cy="3566160"/>
          </a:xfrm>
          <a:prstGeom prst="roundRect">
            <a:avLst>
              <a:gd name="adj" fmla="val 2667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8046720" y="1600200"/>
            <a:ext cx="3063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我们的等待条件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8046720" y="1938528"/>
            <a:ext cx="306324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不是看到高就空、看到低就多。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我们会等反转信号：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十字星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锤子 K 线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冲高/杀跌后收回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• 动能减弱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再考虑 delta 0.1 左右的反方向价差组合。</a:t>
            </a:r>
            <a:endParaRPr lang="en-US" sz="105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E02020F-6074-7336-3ECA-6D52A05AA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79" y="1993393"/>
            <a:ext cx="6400801" cy="271576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78638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1720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15｜你接下来应该怎么开始？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0352" y="850392"/>
            <a:ext cx="85953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E6258"/>
                </a:solidFill>
              </a:rPr>
              <a:t>先建立认知，再模拟训练，最后才谈小仓位实战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9326880" y="411480"/>
            <a:ext cx="2240280" cy="347472"/>
          </a:xfrm>
          <a:prstGeom prst="roundRect">
            <a:avLst>
              <a:gd name="adj" fmla="val 21053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400032" y="493776"/>
            <a:ext cx="2093976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加入我们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1636776" y="1417320"/>
            <a:ext cx="566928" cy="566928"/>
          </a:xfrm>
          <a:prstGeom prst="ellipse">
            <a:avLst/>
          </a:prstGeom>
          <a:solidFill>
            <a:srgbClr val="244C73"/>
          </a:solidFill>
          <a:ln w="1270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636776" y="1563624"/>
            <a:ext cx="56692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777240" y="2240280"/>
            <a:ext cx="2286000" cy="1828800"/>
          </a:xfrm>
          <a:prstGeom prst="roundRect">
            <a:avLst>
              <a:gd name="adj" fmla="val 5000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960120" y="2377440"/>
            <a:ext cx="1920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看懂基础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960120" y="2715768"/>
            <a:ext cx="192024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Call / Put、权利金、到期日、Delta、Theta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3044952" y="1700784"/>
            <a:ext cx="512064" cy="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4453128" y="1417320"/>
            <a:ext cx="566928" cy="566928"/>
          </a:xfrm>
          <a:prstGeom prst="ellipse">
            <a:avLst/>
          </a:prstGeom>
          <a:solidFill>
            <a:srgbClr val="D97845"/>
          </a:solidFill>
          <a:ln w="1270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453128" y="1563624"/>
            <a:ext cx="56692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3593592" y="2240280"/>
            <a:ext cx="2286000" cy="1828800"/>
          </a:xfrm>
          <a:prstGeom prst="roundRect">
            <a:avLst>
              <a:gd name="adj" fmla="val 5000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3776472" y="2377440"/>
            <a:ext cx="1920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模拟盘练习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3776472" y="2715768"/>
            <a:ext cx="192024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先练入场理由、止盈止损和复盘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861304" y="1700784"/>
            <a:ext cx="512064" cy="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7269480" y="1417320"/>
            <a:ext cx="566928" cy="566928"/>
          </a:xfrm>
          <a:prstGeom prst="ellipse">
            <a:avLst/>
          </a:prstGeom>
          <a:solidFill>
            <a:srgbClr val="244C73"/>
          </a:solidFill>
          <a:ln w="1270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269480" y="1563624"/>
            <a:ext cx="56692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3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6409944" y="2240280"/>
            <a:ext cx="2286000" cy="1828800"/>
          </a:xfrm>
          <a:prstGeom prst="roundRect">
            <a:avLst>
              <a:gd name="adj" fmla="val 5000"/>
            </a:avLst>
          </a:prstGeom>
          <a:solidFill>
            <a:srgbClr val="F4F8FF"/>
          </a:solidFill>
          <a:ln w="15240">
            <a:solidFill>
              <a:srgbClr val="244C7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592824" y="2377440"/>
            <a:ext cx="1920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244C73"/>
                </a:solidFill>
              </a:rPr>
              <a:t>小仓位试错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6592824" y="2715768"/>
            <a:ext cx="192024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严格控制每单最大亏损，不重仓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677656" y="1700784"/>
            <a:ext cx="512064" cy="0"/>
          </a:xfrm>
          <a:prstGeom prst="line">
            <a:avLst/>
          </a:prstGeom>
          <a:noFill/>
          <a:ln w="15240">
            <a:solidFill>
              <a:srgbClr val="D7C9B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10085832" y="1417320"/>
            <a:ext cx="566928" cy="566928"/>
          </a:xfrm>
          <a:prstGeom prst="ellipse">
            <a:avLst/>
          </a:prstGeom>
          <a:solidFill>
            <a:srgbClr val="D97845"/>
          </a:solidFill>
          <a:ln w="1270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10085832" y="1563624"/>
            <a:ext cx="56692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4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9226296" y="2240280"/>
            <a:ext cx="2286000" cy="1828800"/>
          </a:xfrm>
          <a:prstGeom prst="roundRect">
            <a:avLst>
              <a:gd name="adj" fmla="val 5000"/>
            </a:avLst>
          </a:prstGeom>
          <a:solidFill>
            <a:srgbClr val="FFF8F0"/>
          </a:solidFill>
          <a:ln w="15240">
            <a:solidFill>
              <a:srgbClr val="D978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9409176" y="2377440"/>
            <a:ext cx="1920240" cy="2377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7845"/>
                </a:solidFill>
              </a:rPr>
              <a:t>加入复盘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9409176" y="2715768"/>
            <a:ext cx="192024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17202A"/>
                </a:solidFill>
              </a:rPr>
              <a:t>跟社群一起学习、复盘、优化纪律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1318260" y="4590288"/>
            <a:ext cx="9555480" cy="822960"/>
          </a:xfrm>
          <a:prstGeom prst="roundRect">
            <a:avLst>
              <a:gd name="adj" fmla="val 17778"/>
            </a:avLst>
          </a:prstGeom>
          <a:solidFill>
            <a:srgbClr val="132238"/>
          </a:solidFill>
          <a:ln w="12700">
            <a:solidFill>
              <a:srgbClr val="13223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1554480" y="4617719"/>
            <a:ext cx="9204136" cy="93268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想继续学习 SPX 卖方期权、模拟盘训练和策略复盘，欢迎联系工作室微信：shabai1988</a:t>
            </a:r>
          </a:p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https://spxsellers.com</a:t>
            </a:r>
          </a:p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103120" y="5715000"/>
            <a:ext cx="8046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84B3C"/>
                </a:solidFill>
              </a:rPr>
              <a:t>傻白提醒：先学会“不做”和“止损”，再谈赚钱。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icrosoft YaHe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icrosoft YaHe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1859</Words>
  <Application>Microsoft Office PowerPoint</Application>
  <PresentationFormat>Widescreen</PresentationFormat>
  <Paragraphs>346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Inter</vt:lpstr>
      <vt:lpstr>Microsoft YaHei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傻白工作室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SPX Seller 入门：从期权小白到卖方策略框架</dc:title>
  <dc:subject>SPX Seller Beginner Intro</dc:subject>
  <dc:creator>ChatGPT</dc:creator>
  <cp:lastModifiedBy>Ricky Wang</cp:lastModifiedBy>
  <cp:revision>16</cp:revision>
  <dcterms:created xsi:type="dcterms:W3CDTF">2026-05-24T05:18:15Z</dcterms:created>
  <dcterms:modified xsi:type="dcterms:W3CDTF">2026-05-24T06:25:08Z</dcterms:modified>
</cp:coreProperties>
</file>